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80" r:id="rId2"/>
    <p:sldId id="257" r:id="rId3"/>
    <p:sldId id="284" r:id="rId4"/>
    <p:sldId id="273" r:id="rId5"/>
    <p:sldId id="274" r:id="rId6"/>
    <p:sldId id="275" r:id="rId7"/>
    <p:sldId id="276" r:id="rId8"/>
    <p:sldId id="278" r:id="rId9"/>
    <p:sldId id="289" r:id="rId10"/>
    <p:sldId id="290" r:id="rId11"/>
    <p:sldId id="288" r:id="rId12"/>
    <p:sldId id="297" r:id="rId13"/>
    <p:sldId id="291" r:id="rId14"/>
    <p:sldId id="285" r:id="rId15"/>
    <p:sldId id="268" r:id="rId16"/>
    <p:sldId id="269" r:id="rId17"/>
    <p:sldId id="270" r:id="rId18"/>
    <p:sldId id="292" r:id="rId19"/>
    <p:sldId id="294" r:id="rId20"/>
    <p:sldId id="298" r:id="rId21"/>
    <p:sldId id="299" r:id="rId22"/>
    <p:sldId id="281" r:id="rId23"/>
    <p:sldId id="286" r:id="rId24"/>
    <p:sldId id="271" r:id="rId25"/>
    <p:sldId id="272" r:id="rId26"/>
    <p:sldId id="267" r:id="rId27"/>
    <p:sldId id="293" r:id="rId28"/>
    <p:sldId id="295" r:id="rId29"/>
    <p:sldId id="300" r:id="rId30"/>
    <p:sldId id="301" r:id="rId31"/>
    <p:sldId id="282" r:id="rId32"/>
    <p:sldId id="287" r:id="rId33"/>
    <p:sldId id="266" r:id="rId34"/>
    <p:sldId id="264" r:id="rId35"/>
    <p:sldId id="265" r:id="rId36"/>
    <p:sldId id="296" r:id="rId37"/>
    <p:sldId id="28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380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A4CA4-2CF6-4FD0-9D4A-864EC2C97514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CFE61-7C70-407D-9413-1A1340EAD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CFE61-7C70-407D-9413-1A1340EAD86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CFE61-7C70-407D-9413-1A1340EAD86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CFE61-7C70-407D-9413-1A1340EAD86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FA3C-EFA8-4932-B22D-74265CFFC53D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1A4-41E4-4C8E-94D7-944E492A1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FA3C-EFA8-4932-B22D-74265CFFC53D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1A4-41E4-4C8E-94D7-944E492A1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FA3C-EFA8-4932-B22D-74265CFFC53D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1A4-41E4-4C8E-94D7-944E492A1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FA3C-EFA8-4932-B22D-74265CFFC53D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1A4-41E4-4C8E-94D7-944E492A1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FA3C-EFA8-4932-B22D-74265CFFC53D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1A4-41E4-4C8E-94D7-944E492A1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FA3C-EFA8-4932-B22D-74265CFFC53D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1A4-41E4-4C8E-94D7-944E492A1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FA3C-EFA8-4932-B22D-74265CFFC53D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1A4-41E4-4C8E-94D7-944E492A1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FA3C-EFA8-4932-B22D-74265CFFC53D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1A4-41E4-4C8E-94D7-944E492A1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FA3C-EFA8-4932-B22D-74265CFFC53D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1A4-41E4-4C8E-94D7-944E492A1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FA3C-EFA8-4932-B22D-74265CFFC53D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1A4-41E4-4C8E-94D7-944E492A1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FA3C-EFA8-4932-B22D-74265CFFC53D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1A4-41E4-4C8E-94D7-944E492A1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0FA3C-EFA8-4932-B22D-74265CFFC53D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FB1A4-41E4-4C8E-94D7-944E492A1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4495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img_shutterstock_ads_2" descr="http://thumb7.shutterstock.com/photos/display_pic_with_logo/849775/11894307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90800" y="0"/>
            <a:ext cx="441960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FF0000"/>
                </a:solidFill>
              </a:rPr>
              <a:t>স্বা</a:t>
            </a:r>
            <a:endParaRPr lang="en-US" sz="8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8800" b="1" dirty="0" smtClean="0">
                <a:solidFill>
                  <a:srgbClr val="FF0000"/>
                </a:solidFill>
              </a:rPr>
              <a:t>গ</a:t>
            </a:r>
          </a:p>
          <a:p>
            <a:pPr algn="ctr"/>
            <a:r>
              <a:rPr lang="en-US" sz="8800" b="1" dirty="0" smtClean="0">
                <a:solidFill>
                  <a:srgbClr val="FF0000"/>
                </a:solidFill>
              </a:rPr>
              <a:t>ত</a:t>
            </a:r>
          </a:p>
          <a:p>
            <a:pPr algn="ctr"/>
            <a:r>
              <a:rPr lang="en-US" sz="11500" b="1" dirty="0" smtClean="0">
                <a:solidFill>
                  <a:srgbClr val="FF0000"/>
                </a:solidFill>
              </a:rPr>
              <a:t>ম</a:t>
            </a:r>
            <a:endParaRPr lang="en-US" sz="115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16600" dirty="0" err="1" smtClean="0"/>
              <a:t>ধন্যবাদ</a:t>
            </a:r>
            <a:endParaRPr lang="en-US" sz="1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d tulip flower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4600" y="0"/>
            <a:ext cx="42672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FF00"/>
                </a:solidFill>
              </a:rPr>
              <a:t>স্বা</a:t>
            </a:r>
            <a:endParaRPr lang="en-US" sz="80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8000" b="1" dirty="0" smtClean="0">
                <a:solidFill>
                  <a:srgbClr val="FFFF00"/>
                </a:solidFill>
              </a:rPr>
              <a:t>গ</a:t>
            </a:r>
          </a:p>
          <a:p>
            <a:pPr algn="ctr"/>
            <a:r>
              <a:rPr lang="en-US" sz="8000" b="1" dirty="0" smtClean="0">
                <a:solidFill>
                  <a:srgbClr val="FFFF00"/>
                </a:solidFill>
              </a:rPr>
              <a:t>ত</a:t>
            </a:r>
          </a:p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ম</a:t>
            </a:r>
            <a:endParaRPr lang="en-US" sz="11500" b="1" dirty="0">
              <a:solidFill>
                <a:srgbClr val="FFFF00"/>
              </a:solidFill>
            </a:endParaRPr>
          </a:p>
        </p:txBody>
      </p:sp>
      <p:pic>
        <p:nvPicPr>
          <p:cNvPr id="6" name="Picture 2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পূর্বপাঠ</a:t>
            </a:r>
            <a:r>
              <a:rPr lang="en-US" b="1" dirty="0" smtClean="0"/>
              <a:t> </a:t>
            </a:r>
            <a:r>
              <a:rPr lang="en-US" b="1" dirty="0" err="1" smtClean="0"/>
              <a:t>যাচাই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err="1" smtClean="0"/>
              <a:t>ইংরেজি</a:t>
            </a:r>
            <a:r>
              <a:rPr lang="en-US" sz="4400" dirty="0" smtClean="0"/>
              <a:t> </a:t>
            </a:r>
            <a:r>
              <a:rPr lang="en-US" sz="4400" dirty="0" err="1" smtClean="0"/>
              <a:t>থেকে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বাংলায়</a:t>
            </a:r>
            <a:r>
              <a:rPr lang="en-US" sz="4400" dirty="0" smtClean="0"/>
              <a:t> </a:t>
            </a:r>
            <a:r>
              <a:rPr lang="en-US" sz="4400" dirty="0" err="1" smtClean="0"/>
              <a:t>অনুবাদ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লিখন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endParaRPr lang="en-US" sz="5400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5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5400" b="1" u="sng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4000" b="1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sz="4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বা</a:t>
            </a:r>
            <a:r>
              <a:rPr lang="en-US" sz="4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পারিভাষিক</a:t>
            </a:r>
            <a:r>
              <a:rPr lang="en-US" sz="4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শব্দ</a:t>
            </a:r>
            <a:r>
              <a:rPr lang="en-US" sz="4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অনুশীলন</a:t>
            </a:r>
            <a:endParaRPr lang="en-US" sz="4000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we‡`wk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fvevbyev`g~jK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cÖwZkã‡K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cvwifvwlK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62800" y="38100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পাঠ-৩/১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err="1" smtClean="0"/>
              <a:t>শিখনফল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_©xiv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বা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পারিভাষিক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শব্দ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শব্দের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পাথ©ক্য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বিদেশি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শব্দের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পাথ©ক্য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বাংলা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পারিভাষিক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শব্দ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প্রণয়ণের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প্রচেষ্টা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করার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ক্ষেত্রে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লক্ষণীয়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বিষয়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পারিভাষিক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শব্দের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প্রয়োজন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নিবা©চিত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দাপ্তরিক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শব্দ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সম্পকে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ধারণা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এবং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দক্ষতা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অজ©ন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করবে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-3"/>
          <a:ext cx="9143998" cy="694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294"/>
                <a:gridCol w="1809294"/>
                <a:gridCol w="1809294"/>
                <a:gridCol w="1809294"/>
                <a:gridCol w="1684035"/>
                <a:gridCol w="222787"/>
              </a:tblGrid>
              <a:tr h="714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Abbreviation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Admission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Anarchy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Assembly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Background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</a:tr>
              <a:tr h="6209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550" algn="l"/>
                        </a:tabLs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Abstract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Admiral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Apprentice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As per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Bacteria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</a:tr>
              <a:tr h="714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Academic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Adult suffrage 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Appendix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Attested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Bail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</a:tr>
              <a:tr h="714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Acid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Adviser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Approval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Atlas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Balance sheet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</a:tr>
              <a:tr h="8335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Acknowledgement</a:t>
                      </a:r>
                      <a:endParaRPr lang="en-US" sz="3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Affairs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Archaeology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Audit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Ballot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</a:tr>
              <a:tr h="6209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Act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Affidavit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Architect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Audience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550" algn="l"/>
                        </a:tabLs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Bankrupt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</a:tr>
              <a:tr h="6209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Acting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Agenda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Aristocracy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Audio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Bar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</a:tr>
              <a:tr h="6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Addenda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Aid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Arrear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Autograph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Banker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</a:tr>
              <a:tr h="714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Address of welcome</a:t>
                      </a:r>
                      <a:endParaRPr lang="en-US" sz="3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Allowance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Article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Autonomous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Bibliography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</a:tr>
              <a:tr h="6209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Ad hoc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Amendment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Astronomy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Autobiography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By-election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0"/>
          <a:ext cx="9143998" cy="710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537"/>
                <a:gridCol w="1811537"/>
                <a:gridCol w="1811537"/>
                <a:gridCol w="1811537"/>
                <a:gridCol w="1686123"/>
                <a:gridCol w="211727"/>
              </a:tblGrid>
              <a:tr h="401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Balance sheet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Bidder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Book post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Bureaucrat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Care-taker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716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Ballot paper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Biography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Bourgeois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By-law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Cargo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7639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550" algn="l"/>
                        </a:tabLs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Barrage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Bio-data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Boy scout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Cabinet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Cartoon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716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Barricade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Bill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Brand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Cable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Casual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923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Barrack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Bioscope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Break of study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Calendar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Catalogue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716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Barter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Black-out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Broker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Call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Cell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716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Basic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Blueprint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Broadcast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Calligraphy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Census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716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Bearer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Bond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Brochure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Call money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Certificate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716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Bench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Booklet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Bulletin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Caption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Chancellor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716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Beverage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Boycott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Bureau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Carbon-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di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-oxide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Chart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" y="-76200"/>
          <a:ext cx="9144001" cy="715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703"/>
                <a:gridCol w="1794701"/>
                <a:gridCol w="1794701"/>
                <a:gridCol w="1794701"/>
                <a:gridCol w="1738484"/>
                <a:gridCol w="226711"/>
              </a:tblGrid>
              <a:tr h="560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Circular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Communiqué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Cycle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Diagnosis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Display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</a:tr>
              <a:tr h="560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Civil war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Communism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Dairy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Diagram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Document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</a:tr>
              <a:tr h="560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Client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Consent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Data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Dialogue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Dowry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</a:tr>
              <a:tr h="6682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Clerk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Consulate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Deed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Dialect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Draft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</a:tr>
              <a:tr h="4672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Code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Copy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Deed Of Gift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Diary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Dynamic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</a:tr>
              <a:tr h="5011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Code Of Conduct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Copyright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Delegate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Dictation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Edit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</a:tr>
              <a:tr h="560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Cold storage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Cordon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Density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Digit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Edition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</a:tr>
              <a:tr h="9003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Cold-War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Correspondent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Deposit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Diplomat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Editorial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</a:tr>
              <a:tr h="961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Colony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Counsel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Deputation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Discount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Embargo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</a:tr>
              <a:tr h="1191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Comet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Curfew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Designation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Dismissal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Embassy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chemeClr val="accent5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err="1" smtClean="0"/>
              <a:t>বাড়ির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  <a:solidFill>
            <a:srgbClr val="7030A0"/>
          </a:solidFill>
          <a:ln w="76200">
            <a:solidFill>
              <a:srgbClr val="FFFF00"/>
            </a:solidFill>
          </a:ln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sz="4000" b="1" dirty="0" err="1" smtClean="0"/>
              <a:t>উল্লিখিত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ইংরেজি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শব্দগুলোর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পারিভাষিক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রূপ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লিখে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আনবে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16600" b="1" dirty="0" err="1" smtClean="0"/>
              <a:t>ধন্যবাদ</a:t>
            </a:r>
            <a:endParaRPr lang="en-US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285999"/>
          </a:xfrm>
          <a:ln w="381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c~e©cvV</a:t>
            </a:r>
            <a:r>
              <a:rPr lang="en-US" sz="5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e¨vKiwYK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kã‡kÖwY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9144000" cy="4572000"/>
          </a:xfrm>
          <a:ln w="762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5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54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54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Abyev</a:t>
            </a:r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cÖ‡qvRb</a:t>
            </a:r>
            <a:endParaRPr lang="en-US" sz="4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endParaRPr lang="en-US" sz="4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Abyev‡`i</a:t>
            </a:r>
            <a:r>
              <a:rPr lang="en-US" sz="44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kÖwYwefvM</a:t>
            </a:r>
            <a:r>
              <a:rPr lang="en-US" sz="44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44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4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5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26670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cvV-1/1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d tulip flower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533400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FF00"/>
                </a:solidFill>
              </a:rPr>
              <a:t>স্বা</a:t>
            </a:r>
            <a:endParaRPr lang="en-US" sz="72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গ</a:t>
            </a:r>
          </a:p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ত</a:t>
            </a:r>
          </a:p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ম</a:t>
            </a:r>
            <a:endParaRPr lang="en-US" sz="7200" b="1" dirty="0">
              <a:solidFill>
                <a:srgbClr val="FFFF00"/>
              </a:solidFill>
            </a:endParaRPr>
          </a:p>
        </p:txBody>
      </p:sp>
      <p:pic>
        <p:nvPicPr>
          <p:cNvPr id="6" name="Picture 2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পূর্বপাঠ</a:t>
            </a:r>
            <a:r>
              <a:rPr lang="en-US" b="1" dirty="0" smtClean="0"/>
              <a:t> </a:t>
            </a:r>
            <a:r>
              <a:rPr lang="en-US" b="1" dirty="0" err="1" smtClean="0"/>
              <a:t>যাচাই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err="1" smtClean="0"/>
              <a:t>ইংরেজি</a:t>
            </a:r>
            <a:r>
              <a:rPr lang="en-US" sz="4400" dirty="0" smtClean="0"/>
              <a:t>  </a:t>
            </a:r>
            <a:r>
              <a:rPr lang="en-US" sz="4400" dirty="0" err="1" smtClean="0"/>
              <a:t>শব্দের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বাংলা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পারিভাষিক</a:t>
            </a:r>
            <a:r>
              <a:rPr lang="en-US" sz="4400" dirty="0" smtClean="0"/>
              <a:t> </a:t>
            </a:r>
            <a:r>
              <a:rPr lang="en-US" sz="4400" dirty="0" err="1" smtClean="0"/>
              <a:t>রূপ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লিখন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algn="ctr"/>
            <a:endParaRPr lang="en-US" sz="4400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6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6000" b="1" u="sng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4400" b="1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u="sng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sz="4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latin typeface="SutonnyMJ" pitchFamily="2" charset="0"/>
                <a:cs typeface="SutonnyMJ" pitchFamily="2" charset="0"/>
              </a:rPr>
              <a:t>বা</a:t>
            </a:r>
            <a:r>
              <a:rPr lang="en-US" sz="4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latin typeface="SutonnyMJ" pitchFamily="2" charset="0"/>
                <a:cs typeface="SutonnyMJ" pitchFamily="2" charset="0"/>
              </a:rPr>
              <a:t>পারিভাষিক</a:t>
            </a:r>
            <a:r>
              <a:rPr lang="en-US" sz="4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latin typeface="SutonnyMJ" pitchFamily="2" charset="0"/>
                <a:cs typeface="SutonnyMJ" pitchFamily="2" charset="0"/>
              </a:rPr>
              <a:t>শব্দ</a:t>
            </a:r>
            <a:r>
              <a:rPr lang="en-US" sz="4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latin typeface="SutonnyMJ" pitchFamily="2" charset="0"/>
                <a:cs typeface="SutonnyMJ" pitchFamily="2" charset="0"/>
              </a:rPr>
              <a:t>অনুশীলন</a:t>
            </a:r>
            <a:endParaRPr lang="en-US" sz="4400" b="1" u="sng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62800" y="4191000"/>
            <a:ext cx="198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পাঠ-৩/২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en-US" b="1" dirty="0" err="1" smtClean="0"/>
              <a:t>শিখনফল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এই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পাঠ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শেষে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শিক্ষা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_©xiv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পারিভাষিক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শব্দ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শব্দের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পাথ©ক্য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বিদেশি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শব্দের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পাথ©ক্য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বাংলা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পারিভাষিক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শব্দ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প্রণয়ণের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প্রচেষ্টা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ক্ষেত্রে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লক্ষণীয়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বিষয়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পারিভাষিক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শব্দের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প্রয়োজন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নিবা©চিত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দাপ্তরিক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শব্দ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সম্পকে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ধারণা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এবং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দক্ষতা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অজ©ন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করবে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1" y="0"/>
          <a:ext cx="9143999" cy="707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5052"/>
                <a:gridCol w="1925052"/>
                <a:gridCol w="1636296"/>
                <a:gridCol w="1905000"/>
                <a:gridCol w="1752599"/>
              </a:tblGrid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Emigrant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Exhibition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Fiction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Foreman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Gazetted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Encyclopedia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Expert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File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Forgery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General Manager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Entry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Eye-evidence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First aid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Formation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Geology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Envoy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Eye wash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Fiscal year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Forum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Get up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Equation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Eye-witness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Fixation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Fraction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Girls guide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Evacuee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Faculty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Flora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Freezing point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Global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Evidence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Farce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Floriculture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Fundamental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God own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Excise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Fascism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Follow-up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Galaxy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Goodwill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Excuse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Fauna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Forecast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Garments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Graduate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Executive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Federal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Forester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Garrison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Granary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155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08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Graph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Hawker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Housing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Intellectual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Leaflet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Gravitation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Headman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Humidity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Interim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Leap-year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Green house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Highway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Hybrid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Interrogation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Lease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Green room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His Excellency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Hydraulic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Interview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Ledger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Guide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Home Ministry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Hygiene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Interpreter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Legend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Guilty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Hood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Idealist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Inverse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Lien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Hand-bill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Horizon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Ideology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Irrigation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Limited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Hand-book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Horticulture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Immigrant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Jailor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Literate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Hand note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Hostage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Index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Jobber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Livestock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Harbour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Hostile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Inspector General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Judgment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Longitude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399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483"/>
                <a:gridCol w="1907483"/>
                <a:gridCol w="1907483"/>
                <a:gridCol w="1907483"/>
                <a:gridCol w="1514066"/>
              </a:tblGrid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Low Water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Measure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Morgue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North Star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Optional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Make-Up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Memorandum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Mortgage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Note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Package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Manager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Merchant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Myth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Note-Book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Pact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Managing Director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Mercury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Name-Plate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Note-Sheet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Panel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Mandate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Meteorologist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National Assembly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Notification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Para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Manifesto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Method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Nationalization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Nursery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Paradise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Manuscript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Milestones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Nautical mile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Observatory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Parliament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Marketing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Millennium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Nazism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Occupation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Part-time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Mass communication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Mission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Nebula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Office bearer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Passport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Mayor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Monarchy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Night Queen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Ombudsman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Patrol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57400"/>
          </a:xfrm>
          <a:solidFill>
            <a:schemeClr val="accent2"/>
          </a:solidFill>
        </p:spPr>
        <p:txBody>
          <a:bodyPr/>
          <a:lstStyle/>
          <a:p>
            <a:r>
              <a:rPr lang="en-US" b="1" dirty="0" err="1" smtClean="0"/>
              <a:t>বাড়ির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600"/>
          </a:xfrm>
          <a:solidFill>
            <a:srgbClr val="7030A0"/>
          </a:solidFill>
        </p:spPr>
        <p:txBody>
          <a:bodyPr/>
          <a:lstStyle/>
          <a:p>
            <a:endParaRPr lang="en-US" sz="3600" b="1" dirty="0" smtClean="0"/>
          </a:p>
          <a:p>
            <a:pPr>
              <a:lnSpc>
                <a:spcPct val="150000"/>
              </a:lnSpc>
            </a:pPr>
            <a:r>
              <a:rPr lang="en-US" sz="3600" b="1" dirty="0" err="1" smtClean="0"/>
              <a:t>উল্লিখিত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ইংরেজি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শব্দগুলোর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পারিভাষিক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রূপ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লিখে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আনবে</a:t>
            </a:r>
            <a:endParaRPr lang="en-US" sz="36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9900" b="1" dirty="0" err="1" smtClean="0">
                <a:solidFill>
                  <a:srgbClr val="FF0000"/>
                </a:solidFill>
              </a:rPr>
              <a:t>ধন্যবাদ</a:t>
            </a:r>
            <a:endParaRPr lang="en-US" sz="199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d tulip flower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38100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FF00"/>
                </a:solidFill>
              </a:rPr>
              <a:t>স্বা</a:t>
            </a:r>
            <a:endParaRPr lang="en-US" sz="80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8000" b="1" dirty="0" smtClean="0">
                <a:solidFill>
                  <a:srgbClr val="FFFF00"/>
                </a:solidFill>
              </a:rPr>
              <a:t>গ</a:t>
            </a:r>
          </a:p>
          <a:p>
            <a:pPr algn="ctr"/>
            <a:r>
              <a:rPr lang="en-US" sz="8000" b="1" dirty="0" smtClean="0">
                <a:solidFill>
                  <a:srgbClr val="FFFF00"/>
                </a:solidFill>
              </a:rPr>
              <a:t>ত</a:t>
            </a:r>
          </a:p>
          <a:p>
            <a:pPr algn="ctr"/>
            <a:r>
              <a:rPr lang="en-US" sz="8000" b="1" dirty="0" smtClean="0">
                <a:solidFill>
                  <a:srgbClr val="FFFF00"/>
                </a:solidFill>
              </a:rPr>
              <a:t>ম</a:t>
            </a:r>
            <a:endParaRPr lang="en-US" sz="8000" b="1" dirty="0">
              <a:solidFill>
                <a:srgbClr val="FFFF00"/>
              </a:solidFill>
            </a:endParaRPr>
          </a:p>
        </p:txBody>
      </p:sp>
      <p:pic>
        <p:nvPicPr>
          <p:cNvPr id="6" name="Picture 2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err="1" smtClean="0"/>
              <a:t>শিখনফল</a:t>
            </a:r>
            <a:r>
              <a:rPr lang="en-US" sz="5400" b="1" dirty="0" smtClean="0"/>
              <a:t>: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_©xiv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cÖ‡qvRb</a:t>
            </a:r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Abyev‡`i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Avek¨KZv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wek¦mvwn‡Z¨I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Abyev‡`র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iæZ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¡)</a:t>
            </a:r>
          </a:p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Abyev‡`i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kÖwYwefvM</a:t>
            </a:r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অনুবাদের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নিয়ম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বা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সাথ©ক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অনুবাদের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জন্য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প্রয়োজনীয়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নিয়ম</a:t>
            </a: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ইংরেজি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থেকে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বাংলায়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অনুবাদ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করার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নিয়ম</a:t>
            </a: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অনুবাদের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নমুনা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অনুশীলনের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মাধ্যমে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অনুবাদে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দক্ষতা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অজ©ন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পূর্বপাঠ</a:t>
            </a:r>
            <a:r>
              <a:rPr lang="en-US" b="1" dirty="0" smtClean="0"/>
              <a:t> </a:t>
            </a:r>
            <a:r>
              <a:rPr lang="en-US" b="1" dirty="0" err="1" smtClean="0"/>
              <a:t>যাচাই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err="1" smtClean="0"/>
              <a:t>ইংরেজি</a:t>
            </a:r>
            <a:r>
              <a:rPr lang="en-US" sz="4400" dirty="0" smtClean="0"/>
              <a:t>  </a:t>
            </a:r>
            <a:r>
              <a:rPr lang="en-US" sz="4400" dirty="0" err="1" smtClean="0"/>
              <a:t>শব্দের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বাংলা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পারিভাষিক</a:t>
            </a:r>
            <a:r>
              <a:rPr lang="en-US" sz="4400" dirty="0" smtClean="0"/>
              <a:t> </a:t>
            </a:r>
            <a:r>
              <a:rPr lang="en-US" sz="4400" dirty="0" err="1" smtClean="0"/>
              <a:t>রূপ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লিখন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/>
          </a:solidFill>
        </p:spPr>
        <p:txBody>
          <a:bodyPr/>
          <a:lstStyle/>
          <a:p>
            <a:pPr algn="ctr"/>
            <a:endParaRPr lang="en-US" sz="4400" u="sng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4400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6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6000" b="1" u="sng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4400" b="1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u="sng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sz="4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latin typeface="SutonnyMJ" pitchFamily="2" charset="0"/>
                <a:cs typeface="SutonnyMJ" pitchFamily="2" charset="0"/>
              </a:rPr>
              <a:t>বা</a:t>
            </a:r>
            <a:r>
              <a:rPr lang="en-US" sz="4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latin typeface="SutonnyMJ" pitchFamily="2" charset="0"/>
                <a:cs typeface="SutonnyMJ" pitchFamily="2" charset="0"/>
              </a:rPr>
              <a:t>পারিভাষিক</a:t>
            </a:r>
            <a:r>
              <a:rPr lang="en-US" sz="4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latin typeface="SutonnyMJ" pitchFamily="2" charset="0"/>
                <a:cs typeface="SutonnyMJ" pitchFamily="2" charset="0"/>
              </a:rPr>
              <a:t>শব্দ</a:t>
            </a:r>
            <a:r>
              <a:rPr lang="en-US" sz="4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latin typeface="SutonnyMJ" pitchFamily="2" charset="0"/>
                <a:cs typeface="SutonnyMJ" pitchFamily="2" charset="0"/>
              </a:rPr>
              <a:t>অনুশীলন</a:t>
            </a:r>
            <a:endParaRPr lang="en-US" sz="4400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15200" y="4191000"/>
            <a:ext cx="1600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পাঠ-৩/৩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err="1" smtClean="0"/>
              <a:t>শিখনফল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blipFill>
            <a:blip r:embed="rId3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এই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পাঠ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শেষে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শিক্ষা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_©xiv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পারিভাষিক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শব্দ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শব্দের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পাথ©ক্য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বিদেশি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শব্দের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পাথ©ক্য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বাংলা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পারিভাষিক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শব্দ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প্রণয়ণের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প্রচেষ্টা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ক্ষেত্রে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লক্ষণীয়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বিষয়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পারিভাষিক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শব্দের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প্রয়োজন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নিবা©চিত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দাপ্তরিক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শব্দ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পরিভাষা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সম্পকে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ধারণা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এবং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দক্ষতা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অজ©ন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করবে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915400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600200"/>
              </a:tblGrid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Patron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Policy holder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Protocol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Rank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Revenue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Pay bill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Postage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Provost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Ratio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Right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Payment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Post graduate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Public Health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Records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Riot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Per capita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post mortem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Public works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Referendum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Routine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Petition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Pottery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Quack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Refugee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Rule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Pharmaceutical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Poultry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Quantum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Registration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Sabotage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Photograph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Prehistoric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Quarantine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Relief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sanitation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Pioneer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Prison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Queue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Renew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Sanction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Poetics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Profession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Quota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Republic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Satellite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Pole star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Project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Quotation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Resign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Saving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90678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752600"/>
              </a:tblGrid>
              <a:tr h="857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Scale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Specimen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State prisoner</a:t>
                      </a:r>
                      <a:endParaRPr lang="en-US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Superior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Termination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Schedule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Speaker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Strategy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Super tax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Terminology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Scroll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Specialist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Sub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Supplement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Test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Secretary general</a:t>
                      </a:r>
                      <a:endParaRPr lang="en-US" sz="4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Sponsor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Sublet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Surgery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Thesis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Secular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Spokesman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Subscriber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Table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Title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Self-assessment</a:t>
                      </a:r>
                      <a:endParaRPr lang="en-US" sz="3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Spy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Subsidy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Telecast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Token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Senior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Staff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Suffrage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Telescope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Tourism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Shorthand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Standard of living</a:t>
                      </a:r>
                      <a:endParaRPr lang="en-US" sz="4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Summit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Tender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Treasurer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"/>
          <a:ext cx="8915401" cy="6799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064"/>
                <a:gridCol w="1798064"/>
                <a:gridCol w="1798064"/>
                <a:gridCol w="1798064"/>
                <a:gridCol w="1723145"/>
              </a:tblGrid>
              <a:tr h="6857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Tribe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Vacation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Vide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Will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Voice Vote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7446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Trilogy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Vaccination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Viva-voce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Wireless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pass-word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5479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Typist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Valid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Vocabulary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Witness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Stock-Market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5057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Ultimatum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Proforma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Vocation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Workshop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Tradition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6089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Unclaimed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Venue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Vote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Worship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Voice Vote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7446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Unit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Doner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Wage-board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X-ray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Vision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5703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Uniform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Exchange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War crime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Year-book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Valuation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477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Universal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Meseum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Walk-out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Year calendar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Treaty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576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Up-to-date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Vehicle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Whip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Zone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Vice-Chairman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7446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Urbanization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Vice chancellor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White paper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Sample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Zoo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4800" b="1" dirty="0" err="1" smtClean="0"/>
              <a:t>বাড়ির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কাজ</a:t>
            </a:r>
            <a:r>
              <a:rPr lang="en-US" sz="4800" b="1" dirty="0" smtClean="0"/>
              <a:t>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r>
              <a:rPr lang="en-US" sz="4000" b="1" dirty="0" err="1" smtClean="0"/>
              <a:t>উল্লিখিত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ইংরেজি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শব্দগুলোর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পারিভাষিক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রূপ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লিখে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আনবে</a:t>
            </a:r>
            <a:endParaRPr lang="en-US" sz="4000" b="1" dirty="0" smtClean="0"/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  <a:ln w="762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rgbClr val="002060"/>
                </a:solidFill>
              </a:rPr>
              <a:t>ধ</a:t>
            </a:r>
          </a:p>
          <a:p>
            <a:pPr algn="ctr">
              <a:buNone/>
            </a:pPr>
            <a:r>
              <a:rPr lang="en-US" sz="9600" b="1" dirty="0" err="1" smtClean="0">
                <a:solidFill>
                  <a:srgbClr val="002060"/>
                </a:solidFill>
              </a:rPr>
              <a:t>ন্য</a:t>
            </a:r>
            <a:endParaRPr lang="en-US" sz="96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9600" b="1" dirty="0" err="1" smtClean="0">
                <a:solidFill>
                  <a:srgbClr val="002060"/>
                </a:solidFill>
              </a:rPr>
              <a:t>বা</a:t>
            </a:r>
            <a:endParaRPr lang="en-US" sz="96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9600" b="1" dirty="0" smtClean="0">
                <a:solidFill>
                  <a:srgbClr val="002060"/>
                </a:solidFill>
              </a:rPr>
              <a:t>দ</a:t>
            </a:r>
            <a:endParaRPr lang="en-US" sz="9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cÖ‡qvRb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ln w="5715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e³e¨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iPbv‡K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iƒcvšÍwiZ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iPbvi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e³e¨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wel‡qi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fvlvMZ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cwieZ©bB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ZR©gv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we‡ewPZ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Abyev‡`i</a:t>
            </a:r>
            <a:r>
              <a:rPr lang="en-US" sz="4000" b="1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kÖwYwefvM</a:t>
            </a:r>
            <a:endParaRPr lang="en-US" sz="4000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Abyev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KvR‡K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`y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AvÿwiK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` (</a:t>
            </a:r>
            <a:r>
              <a:rPr lang="en-US" b="1" dirty="0" smtClean="0">
                <a:latin typeface="+mj-lt"/>
                <a:cs typeface="SutonnyMJ" pitchFamily="2" charset="0"/>
              </a:rPr>
              <a:t>Literal translation ) :</a:t>
            </a:r>
          </a:p>
          <a:p>
            <a:pPr marL="514350" indent="-514350"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2.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fvevbyev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` (</a:t>
            </a:r>
            <a:r>
              <a:rPr lang="en-US" b="1" dirty="0" smtClean="0">
                <a:latin typeface="+mj-lt"/>
                <a:cs typeface="SutonnyMJ" pitchFamily="2" charset="0"/>
              </a:rPr>
              <a:t> Faithful rendering / </a:t>
            </a:r>
            <a:r>
              <a:rPr lang="en-US" b="1" dirty="0" err="1" smtClean="0">
                <a:latin typeface="+mj-lt"/>
                <a:cs typeface="SutonnyMJ" pitchFamily="2" charset="0"/>
              </a:rPr>
              <a:t>transcreation</a:t>
            </a:r>
            <a:r>
              <a:rPr lang="en-US" b="1" dirty="0" smtClean="0">
                <a:latin typeface="+mj-lt"/>
                <a:cs typeface="SutonnyMJ" pitchFamily="2" charset="0"/>
              </a:rPr>
              <a:t> ) :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chemeClr val="tx1"/>
            </a:solidFill>
          </a:ln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AvÿwiK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` (</a:t>
            </a:r>
            <a:r>
              <a:rPr lang="en-US" b="1" dirty="0" smtClean="0">
                <a:cs typeface="SutonnyMJ" pitchFamily="2" charset="0"/>
              </a:rPr>
              <a:t>Literal translation ) :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cÖwZkã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†h-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AvÿwiK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wjj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wel‡qi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AvÿwiK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Ávb-weÁvb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wkí-mvwn‡Z¨i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AvÿwiK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mdjZv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fvevbyev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`|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fvevbyev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` (</a:t>
            </a:r>
            <a:r>
              <a:rPr lang="en-US" b="1" dirty="0" smtClean="0">
                <a:cs typeface="SutonnyMJ" pitchFamily="2" charset="0"/>
              </a:rPr>
              <a:t> Faithful rendering / </a:t>
            </a:r>
            <a:r>
              <a:rPr lang="en-US" b="1" dirty="0" err="1" smtClean="0">
                <a:cs typeface="SutonnyMJ" pitchFamily="2" charset="0"/>
              </a:rPr>
              <a:t>transcreation</a:t>
            </a:r>
            <a:r>
              <a:rPr lang="en-US" b="1" dirty="0" smtClean="0">
                <a:cs typeface="SutonnyMJ" pitchFamily="2" charset="0"/>
              </a:rPr>
              <a:t> ) :</a:t>
            </a:r>
          </a:p>
          <a:p>
            <a:pPr marL="514350" indent="-514350"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Abyev‡`i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w¯’Z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AÿzYœ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i‡L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¯‘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Dc¯’vwcZ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evK¨MVb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BZ¨vw`‡K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D‡cÿv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(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g~jfve‡K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Zz‡j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nq,Zv‡K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fvevbyev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fvevbyev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iPbvi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iPbvi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fvevbyev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¸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Abyev‡`i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fvevbyev`B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kÖô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…Z|</a:t>
            </a:r>
          </a:p>
          <a:p>
            <a:pPr marL="514350" indent="-514350">
              <a:buAutoNum type="arabicPeriod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None/>
            </a:pPr>
            <a:endParaRPr lang="en-US" dirty="0" smtClean="0">
              <a:cs typeface="SutonnyMJ" pitchFamily="2" charset="0"/>
            </a:endParaRP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Bs‡iwR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evsjvq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Abyev‡`i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bgybv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ln w="76200"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4000" dirty="0" smtClean="0"/>
              <a:t>A  good teacher is one of the most important people in any country. Bangladesh needs good teachers. A good teacher makes lessons interesting. He keeps  pupils and students awake. He also makes them confident and proves them clever. Everybody has something valuable in him. A good teacher discovers the treasure hidden inside each student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` :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e¨w³‡Z¡I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Ab¨Zg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evsjv‡`‡k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wkÿ‡Ki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wPËvKl©K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cv‡ib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QvÎ-QvÎx‡`i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mRvM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iv‡Lb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¦¯Í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Zv‡jb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PvjvK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gv‡SB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g~j¨evb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e¯‘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myß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Qv‡Îi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myß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cÖwZfvi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NUv‡Z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cv‡ib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5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900" b="1" u="sng" dirty="0" err="1" smtClean="0">
                <a:latin typeface="SutonnyMJ" pitchFamily="2" charset="0"/>
                <a:cs typeface="SutonnyMJ" pitchFamily="2" charset="0"/>
              </a:rPr>
              <a:t>c~e©cvV</a:t>
            </a:r>
            <a:r>
              <a:rPr lang="en-US" sz="49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u="sng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cÖ‡qvRb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e³e¨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iPbv‡K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iƒcvšÍwiZ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iPbvi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e³e¨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wel‡qi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fvlvMZ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cwieZ©bB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ZR©gv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we‡ewPZ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Abyev‡`i</a:t>
            </a:r>
            <a:r>
              <a:rPr lang="en-US" sz="4000" b="1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kÖwYwefvM</a:t>
            </a:r>
            <a:endParaRPr lang="en-US" sz="4000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KvR‡K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`y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AvÿwiK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(</a:t>
            </a:r>
            <a:r>
              <a:rPr lang="en-US" dirty="0" smtClean="0">
                <a:cs typeface="SutonnyMJ" pitchFamily="2" charset="0"/>
              </a:rPr>
              <a:t>Literal translation )</a:t>
            </a:r>
          </a:p>
          <a:p>
            <a:pPr marL="514350" indent="-51435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2.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fvevbyev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(</a:t>
            </a:r>
            <a:r>
              <a:rPr lang="en-US" dirty="0" smtClean="0">
                <a:cs typeface="SutonnyMJ" pitchFamily="2" charset="0"/>
              </a:rPr>
              <a:t> Faithful rendering / </a:t>
            </a:r>
            <a:r>
              <a:rPr lang="en-US" dirty="0" err="1" smtClean="0">
                <a:cs typeface="SutonnyMJ" pitchFamily="2" charset="0"/>
              </a:rPr>
              <a:t>transcreation</a:t>
            </a:r>
            <a:r>
              <a:rPr lang="en-US" dirty="0" smtClean="0">
                <a:cs typeface="SutonnyMJ" pitchFamily="2" charset="0"/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err="1" smtClean="0"/>
              <a:t>বাড়ির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কাজ</a:t>
            </a:r>
            <a:r>
              <a:rPr lang="en-US" sz="5400" b="1" dirty="0" smtClean="0"/>
              <a:t>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dirty="0" err="1" smtClean="0"/>
              <a:t>নির্ধারিত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ইংরেজি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অনুচ্ছেদটি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বাংলায়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রূপান্তর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করে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আনবে</a:t>
            </a:r>
            <a:r>
              <a:rPr lang="en-US" sz="4400" b="1" dirty="0" smtClean="0"/>
              <a:t>।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1234</Words>
  <Application>Microsoft Office PowerPoint</Application>
  <PresentationFormat>On-screen Show (4:3)</PresentationFormat>
  <Paragraphs>578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Slide 1</vt:lpstr>
      <vt:lpstr>c~e©cvV hvPvB e¨vKiwYK kã‡kÖwY</vt:lpstr>
      <vt:lpstr>শিখনফল: </vt:lpstr>
      <vt:lpstr>Abyev` Kx I Gi cÖ‡qvRb</vt:lpstr>
      <vt:lpstr>Slide 5</vt:lpstr>
      <vt:lpstr>Bs‡iwR †_‡K evsjvq Abyev‡`i bgybv</vt:lpstr>
      <vt:lpstr>Slide 7</vt:lpstr>
      <vt:lpstr>c~e©cvV hvPvB Abyev` Kx I Gi cÖ‡qvRb</vt:lpstr>
      <vt:lpstr>বাড়ির কাজ:</vt:lpstr>
      <vt:lpstr>ধন্যবাদ</vt:lpstr>
      <vt:lpstr>Slide 11</vt:lpstr>
      <vt:lpstr> পূর্বপাঠ যাচাই</vt:lpstr>
      <vt:lpstr>Slide 13</vt:lpstr>
      <vt:lpstr>শিখনফল</vt:lpstr>
      <vt:lpstr>Slide 15</vt:lpstr>
      <vt:lpstr>Slide 16</vt:lpstr>
      <vt:lpstr>Slide 17</vt:lpstr>
      <vt:lpstr>বাড়ির কাজ:</vt:lpstr>
      <vt:lpstr>ধন্যবাদ</vt:lpstr>
      <vt:lpstr>Slide 20</vt:lpstr>
      <vt:lpstr> পূর্বপাঠ যাচাই</vt:lpstr>
      <vt:lpstr>Slide 22</vt:lpstr>
      <vt:lpstr>শিখনফল</vt:lpstr>
      <vt:lpstr>Slide 24</vt:lpstr>
      <vt:lpstr>Slide 25</vt:lpstr>
      <vt:lpstr>Slide 26</vt:lpstr>
      <vt:lpstr>বাড়ির কাজ:</vt:lpstr>
      <vt:lpstr>ধন্যবাদ</vt:lpstr>
      <vt:lpstr>Slide 29</vt:lpstr>
      <vt:lpstr> পূর্বপাঠ যাচাই</vt:lpstr>
      <vt:lpstr>Slide 31</vt:lpstr>
      <vt:lpstr>শিখনফল</vt:lpstr>
      <vt:lpstr>Slide 33</vt:lpstr>
      <vt:lpstr>Slide 34</vt:lpstr>
      <vt:lpstr>Slide 35</vt:lpstr>
      <vt:lpstr>বাড়ির কাজ: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 computer</dc:creator>
  <cp:lastModifiedBy>Lotus computer</cp:lastModifiedBy>
  <cp:revision>54</cp:revision>
  <dcterms:created xsi:type="dcterms:W3CDTF">2016-06-04T16:43:54Z</dcterms:created>
  <dcterms:modified xsi:type="dcterms:W3CDTF">2016-12-23T14:44:55Z</dcterms:modified>
</cp:coreProperties>
</file>