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80" r:id="rId2"/>
    <p:sldId id="257" r:id="rId3"/>
    <p:sldId id="284" r:id="rId4"/>
    <p:sldId id="273" r:id="rId5"/>
    <p:sldId id="274" r:id="rId6"/>
    <p:sldId id="275" r:id="rId7"/>
    <p:sldId id="276" r:id="rId8"/>
    <p:sldId id="278" r:id="rId9"/>
    <p:sldId id="289" r:id="rId10"/>
    <p:sldId id="290" r:id="rId11"/>
    <p:sldId id="288" r:id="rId12"/>
    <p:sldId id="297" r:id="rId13"/>
    <p:sldId id="291" r:id="rId14"/>
    <p:sldId id="285" r:id="rId15"/>
    <p:sldId id="268" r:id="rId16"/>
    <p:sldId id="269" r:id="rId17"/>
    <p:sldId id="270" r:id="rId18"/>
    <p:sldId id="292" r:id="rId19"/>
    <p:sldId id="294" r:id="rId20"/>
    <p:sldId id="298" r:id="rId21"/>
    <p:sldId id="299" r:id="rId22"/>
    <p:sldId id="281" r:id="rId23"/>
    <p:sldId id="286" r:id="rId24"/>
    <p:sldId id="271" r:id="rId25"/>
    <p:sldId id="272" r:id="rId26"/>
    <p:sldId id="267" r:id="rId27"/>
    <p:sldId id="293" r:id="rId28"/>
    <p:sldId id="295" r:id="rId29"/>
    <p:sldId id="300" r:id="rId30"/>
    <p:sldId id="301" r:id="rId31"/>
    <p:sldId id="282" r:id="rId32"/>
    <p:sldId id="287" r:id="rId33"/>
    <p:sldId id="266" r:id="rId34"/>
    <p:sldId id="264" r:id="rId35"/>
    <p:sldId id="265" r:id="rId36"/>
    <p:sldId id="296" r:id="rId37"/>
    <p:sldId id="283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6380" autoAdjust="0"/>
  </p:normalViewPr>
  <p:slideViewPr>
    <p:cSldViewPr>
      <p:cViewPr varScale="1">
        <p:scale>
          <a:sx n="63" d="100"/>
          <a:sy n="63" d="100"/>
        </p:scale>
        <p:origin x="-15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3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8A4CA4-2CF6-4FD0-9D4A-864EC2C97514}" type="datetimeFigureOut">
              <a:rPr lang="en-US" smtClean="0"/>
              <a:pPr/>
              <a:t>12/23/2016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3CFE61-7C70-407D-9413-1A1340EAD86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3CFE61-7C70-407D-9413-1A1340EAD869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3CFE61-7C70-407D-9413-1A1340EAD869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3CFE61-7C70-407D-9413-1A1340EAD869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0FA3C-EFA8-4932-B22D-74265CFFC53D}" type="datetimeFigureOut">
              <a:rPr lang="en-US" smtClean="0"/>
              <a:pPr/>
              <a:t>12/23/2016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FB1A4-41E4-4C8E-94D7-944E492A1E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0FA3C-EFA8-4932-B22D-74265CFFC53D}" type="datetimeFigureOut">
              <a:rPr lang="en-US" smtClean="0"/>
              <a:pPr/>
              <a:t>12/23/2016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FB1A4-41E4-4C8E-94D7-944E492A1E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0FA3C-EFA8-4932-B22D-74265CFFC53D}" type="datetimeFigureOut">
              <a:rPr lang="en-US" smtClean="0"/>
              <a:pPr/>
              <a:t>12/23/2016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FB1A4-41E4-4C8E-94D7-944E492A1E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0FA3C-EFA8-4932-B22D-74265CFFC53D}" type="datetimeFigureOut">
              <a:rPr lang="en-US" smtClean="0"/>
              <a:pPr/>
              <a:t>12/23/2016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FB1A4-41E4-4C8E-94D7-944E492A1E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0FA3C-EFA8-4932-B22D-74265CFFC53D}" type="datetimeFigureOut">
              <a:rPr lang="en-US" smtClean="0"/>
              <a:pPr/>
              <a:t>12/23/2016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FB1A4-41E4-4C8E-94D7-944E492A1E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0FA3C-EFA8-4932-B22D-74265CFFC53D}" type="datetimeFigureOut">
              <a:rPr lang="en-US" smtClean="0"/>
              <a:pPr/>
              <a:t>12/23/2016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FB1A4-41E4-4C8E-94D7-944E492A1E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0FA3C-EFA8-4932-B22D-74265CFFC53D}" type="datetimeFigureOut">
              <a:rPr lang="en-US" smtClean="0"/>
              <a:pPr/>
              <a:t>12/23/2016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FB1A4-41E4-4C8E-94D7-944E492A1E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0FA3C-EFA8-4932-B22D-74265CFFC53D}" type="datetimeFigureOut">
              <a:rPr lang="en-US" smtClean="0"/>
              <a:pPr/>
              <a:t>12/23/2016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FB1A4-41E4-4C8E-94D7-944E492A1E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0FA3C-EFA8-4932-B22D-74265CFFC53D}" type="datetimeFigureOut">
              <a:rPr lang="en-US" smtClean="0"/>
              <a:pPr/>
              <a:t>12/23/2016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FB1A4-41E4-4C8E-94D7-944E492A1E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0FA3C-EFA8-4932-B22D-74265CFFC53D}" type="datetimeFigureOut">
              <a:rPr lang="en-US" smtClean="0"/>
              <a:pPr/>
              <a:t>12/23/2016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FB1A4-41E4-4C8E-94D7-944E492A1E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0FA3C-EFA8-4932-B22D-74265CFFC53D}" type="datetimeFigureOut">
              <a:rPr lang="en-US" smtClean="0"/>
              <a:pPr/>
              <a:t>12/23/2016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FB1A4-41E4-4C8E-94D7-944E492A1E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50FA3C-EFA8-4932-B22D-74265CFFC53D}" type="datetimeFigureOut">
              <a:rPr lang="en-US" smtClean="0"/>
              <a:pPr/>
              <a:t>12/23/2016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9FB1A4-41E4-4C8E-94D7-944E492A1E5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143000"/>
            <a:ext cx="6400800" cy="44958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5" name="img_shutterstock_ads_2" descr="http://thumb7.shutterstock.com/photos/display_pic_with_logo/849775/118943071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2590800" y="0"/>
            <a:ext cx="4419600" cy="59246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b="1" dirty="0" err="1" smtClean="0">
                <a:solidFill>
                  <a:srgbClr val="FF0000"/>
                </a:solidFill>
              </a:rPr>
              <a:t>স্বা</a:t>
            </a:r>
            <a:endParaRPr lang="en-US" sz="8800" b="1" dirty="0" smtClean="0">
              <a:solidFill>
                <a:srgbClr val="FF0000"/>
              </a:solidFill>
            </a:endParaRPr>
          </a:p>
          <a:p>
            <a:pPr algn="ctr"/>
            <a:r>
              <a:rPr lang="en-US" sz="8800" b="1" dirty="0" smtClean="0">
                <a:solidFill>
                  <a:srgbClr val="FF0000"/>
                </a:solidFill>
              </a:rPr>
              <a:t>গ</a:t>
            </a:r>
          </a:p>
          <a:p>
            <a:pPr algn="ctr"/>
            <a:r>
              <a:rPr lang="en-US" sz="8800" b="1" dirty="0" smtClean="0">
                <a:solidFill>
                  <a:srgbClr val="FF0000"/>
                </a:solidFill>
              </a:rPr>
              <a:t>ত</a:t>
            </a:r>
          </a:p>
          <a:p>
            <a:pPr algn="ctr"/>
            <a:r>
              <a:rPr lang="en-US" sz="11500" b="1" dirty="0" smtClean="0">
                <a:solidFill>
                  <a:srgbClr val="FF0000"/>
                </a:solidFill>
              </a:rPr>
              <a:t>ম</a:t>
            </a:r>
            <a:endParaRPr lang="en-US" sz="11500" b="1" dirty="0">
              <a:solidFill>
                <a:srgbClr val="FF0000"/>
              </a:solidFill>
            </a:endParaRPr>
          </a:p>
        </p:txBody>
      </p:sp>
      <p:pic>
        <p:nvPicPr>
          <p:cNvPr id="7" name="Picture 2" descr="C:\Users\Lotus computer\Desktop\20161118_202433 (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334000"/>
            <a:ext cx="9144000" cy="152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solidFill>
            <a:srgbClr val="0070C0"/>
          </a:solidFill>
        </p:spPr>
        <p:txBody>
          <a:bodyPr>
            <a:noAutofit/>
          </a:bodyPr>
          <a:lstStyle/>
          <a:p>
            <a:r>
              <a:rPr lang="en-US" sz="16600" dirty="0" err="1" smtClean="0"/>
              <a:t>ধন্যবাদ</a:t>
            </a:r>
            <a:endParaRPr lang="en-US" sz="16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red tulip flowers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514600" y="0"/>
            <a:ext cx="4267200" cy="55553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err="1" smtClean="0">
                <a:solidFill>
                  <a:srgbClr val="FFFF00"/>
                </a:solidFill>
              </a:rPr>
              <a:t>স্বা</a:t>
            </a:r>
            <a:endParaRPr lang="en-US" sz="8000" b="1" dirty="0" smtClean="0">
              <a:solidFill>
                <a:srgbClr val="FFFF00"/>
              </a:solidFill>
            </a:endParaRPr>
          </a:p>
          <a:p>
            <a:pPr algn="ctr"/>
            <a:r>
              <a:rPr lang="en-US" sz="8000" b="1" dirty="0" smtClean="0">
                <a:solidFill>
                  <a:srgbClr val="FFFF00"/>
                </a:solidFill>
              </a:rPr>
              <a:t>গ</a:t>
            </a:r>
          </a:p>
          <a:p>
            <a:pPr algn="ctr"/>
            <a:r>
              <a:rPr lang="en-US" sz="8000" b="1" dirty="0" smtClean="0">
                <a:solidFill>
                  <a:srgbClr val="FFFF00"/>
                </a:solidFill>
              </a:rPr>
              <a:t>ত</a:t>
            </a:r>
          </a:p>
          <a:p>
            <a:pPr algn="ctr"/>
            <a:r>
              <a:rPr lang="en-US" sz="11500" b="1" dirty="0" smtClean="0">
                <a:solidFill>
                  <a:srgbClr val="FFFF00"/>
                </a:solidFill>
              </a:rPr>
              <a:t>ম</a:t>
            </a:r>
            <a:endParaRPr lang="en-US" sz="11500" b="1" dirty="0">
              <a:solidFill>
                <a:srgbClr val="FFFF00"/>
              </a:solidFill>
            </a:endParaRPr>
          </a:p>
        </p:txBody>
      </p:sp>
      <p:pic>
        <p:nvPicPr>
          <p:cNvPr id="6" name="Picture 2" descr="C:\Users\Lotus computer\Desktop\20161118_202433 (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334000"/>
            <a:ext cx="9144000" cy="152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blipFill>
            <a:blip r:embed="rId2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err="1" smtClean="0"/>
              <a:t>পূর্বপাঠ</a:t>
            </a:r>
            <a:r>
              <a:rPr lang="en-US" b="1" dirty="0" smtClean="0"/>
              <a:t> </a:t>
            </a:r>
            <a:r>
              <a:rPr lang="en-US" b="1" dirty="0" err="1" smtClean="0"/>
              <a:t>যাচাই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  <a:solidFill>
            <a:srgbClr val="FFFF00"/>
          </a:solidFill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4400" dirty="0" err="1" smtClean="0"/>
              <a:t>ইংরেজি</a:t>
            </a:r>
            <a:r>
              <a:rPr lang="en-US" sz="4400" dirty="0" smtClean="0"/>
              <a:t> </a:t>
            </a:r>
            <a:r>
              <a:rPr lang="en-US" sz="4400" dirty="0" err="1" smtClean="0"/>
              <a:t>থেকে</a:t>
            </a:r>
            <a:r>
              <a:rPr lang="en-US" sz="4400" dirty="0" smtClean="0"/>
              <a:t> </a:t>
            </a:r>
            <a:r>
              <a:rPr lang="en-US" sz="4400" dirty="0" err="1" smtClean="0"/>
              <a:t>বাংলায়</a:t>
            </a:r>
            <a:r>
              <a:rPr lang="en-US" sz="4400" dirty="0" smtClean="0"/>
              <a:t> </a:t>
            </a:r>
            <a:r>
              <a:rPr lang="en-US" sz="4400" dirty="0" err="1" smtClean="0"/>
              <a:t>অনুবাদ</a:t>
            </a:r>
            <a:r>
              <a:rPr lang="en-US" sz="4400" dirty="0" smtClean="0"/>
              <a:t> </a:t>
            </a:r>
            <a:r>
              <a:rPr lang="en-US" sz="4400" dirty="0" err="1" smtClean="0"/>
              <a:t>লিখন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00B0F0"/>
          </a:solidFill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endParaRPr lang="en-US" sz="5400" u="sng" dirty="0" smtClean="0"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5400" b="1" u="sng" dirty="0" err="1" smtClean="0">
                <a:latin typeface="SutonnyMJ" pitchFamily="2" charset="0"/>
                <a:cs typeface="SutonnyMJ" pitchFamily="2" charset="0"/>
              </a:rPr>
              <a:t>AvR‡Ki</a:t>
            </a:r>
            <a:r>
              <a:rPr lang="en-US" sz="5400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b="1" u="sng" dirty="0" err="1" smtClean="0">
                <a:latin typeface="SutonnyMJ" pitchFamily="2" charset="0"/>
                <a:cs typeface="SutonnyMJ" pitchFamily="2" charset="0"/>
              </a:rPr>
              <a:t>cvV</a:t>
            </a:r>
            <a:endParaRPr lang="en-US" sz="5400" b="1" u="sng" dirty="0" smtClean="0">
              <a:latin typeface="SutonnyMJ" pitchFamily="2" charset="0"/>
              <a:cs typeface="SutonnyMJ" pitchFamily="2" charset="0"/>
            </a:endParaRPr>
          </a:p>
          <a:p>
            <a:pPr algn="ctr">
              <a:buNone/>
            </a:pPr>
            <a:endParaRPr lang="en-US" sz="4000" b="1" u="sng" dirty="0" smtClean="0"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4000" b="1" u="sng" dirty="0" err="1" smtClean="0">
                <a:latin typeface="SutonnyMJ" pitchFamily="2" charset="0"/>
                <a:cs typeface="SutonnyMJ" pitchFamily="2" charset="0"/>
              </a:rPr>
              <a:t>পরিভাষা</a:t>
            </a:r>
            <a:r>
              <a:rPr lang="en-US" sz="4000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u="sng" dirty="0" err="1" smtClean="0">
                <a:latin typeface="SutonnyMJ" pitchFamily="2" charset="0"/>
                <a:cs typeface="SutonnyMJ" pitchFamily="2" charset="0"/>
              </a:rPr>
              <a:t>বা</a:t>
            </a:r>
            <a:r>
              <a:rPr lang="en-US" sz="4000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u="sng" dirty="0" err="1" smtClean="0">
                <a:latin typeface="SutonnyMJ" pitchFamily="2" charset="0"/>
                <a:cs typeface="SutonnyMJ" pitchFamily="2" charset="0"/>
              </a:rPr>
              <a:t>পারিভাষিক</a:t>
            </a:r>
            <a:r>
              <a:rPr lang="en-US" sz="4000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u="sng" dirty="0" err="1" smtClean="0">
                <a:latin typeface="SutonnyMJ" pitchFamily="2" charset="0"/>
                <a:cs typeface="SutonnyMJ" pitchFamily="2" charset="0"/>
              </a:rPr>
              <a:t>শব্দ</a:t>
            </a:r>
            <a:r>
              <a:rPr lang="en-US" sz="4000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u="sng" dirty="0" err="1" smtClean="0">
                <a:latin typeface="SutonnyMJ" pitchFamily="2" charset="0"/>
                <a:cs typeface="SutonnyMJ" pitchFamily="2" charset="0"/>
              </a:rPr>
              <a:t>অনুশীলন</a:t>
            </a:r>
            <a:endParaRPr lang="en-US" sz="4000" b="1" u="sng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sz="4000" b="1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sz="4000" b="1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sz="4000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msÁv</a:t>
            </a:r>
            <a:r>
              <a:rPr lang="en-US" sz="4000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: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evsjv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fvlvq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cÖPwjZ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we‡`wk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k‡ãi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fvevbyev`g~jK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cÖwZkã‡K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cvwifvwlK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kã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e‡j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|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 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162800" y="3810000"/>
            <a:ext cx="1676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পাঠ-৩/১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2"/>
          </a:solidFill>
          <a:ln w="76200">
            <a:solidFill>
              <a:schemeClr val="tx1"/>
            </a:solidFill>
          </a:ln>
        </p:spPr>
        <p:txBody>
          <a:bodyPr/>
          <a:lstStyle/>
          <a:p>
            <a:r>
              <a:rPr lang="en-US" b="1" dirty="0" err="1" smtClean="0"/>
              <a:t>শিখনফল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  <a:solidFill>
            <a:srgbClr val="00B050"/>
          </a:solidFill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dirty="0" err="1" smtClean="0"/>
              <a:t>এই</a:t>
            </a:r>
            <a:r>
              <a:rPr lang="en-US" dirty="0" smtClean="0"/>
              <a:t> </a:t>
            </a:r>
            <a:r>
              <a:rPr lang="en-US" dirty="0" err="1" smtClean="0"/>
              <a:t>পাঠ</a:t>
            </a:r>
            <a:r>
              <a:rPr lang="en-US" dirty="0" smtClean="0"/>
              <a:t> </a:t>
            </a:r>
            <a:r>
              <a:rPr lang="en-US" dirty="0" err="1" smtClean="0"/>
              <a:t>শেষে</a:t>
            </a:r>
            <a:r>
              <a:rPr lang="en-US" dirty="0" smtClean="0"/>
              <a:t> </a:t>
            </a:r>
            <a:r>
              <a:rPr lang="en-US" dirty="0" err="1" smtClean="0"/>
              <a:t>শিক্ষা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_©xiv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:</a:t>
            </a:r>
          </a:p>
          <a:p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পরিভাষা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বা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পারিভাষিক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শব্দ</a:t>
            </a:r>
            <a:endParaRPr lang="en-US" sz="2800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পরিভাষা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ও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শব্দের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পাথ©ক্য</a:t>
            </a:r>
            <a:endParaRPr lang="en-US" sz="2800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পরিভাষা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ও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বিদেশি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শব্দের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পাথ©ক্য</a:t>
            </a:r>
            <a:endParaRPr lang="en-US" sz="2800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বাংলা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পারিভাষিক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শব্দ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প্রণয়ণের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প্রচেষ্টা</a:t>
            </a:r>
            <a:endParaRPr lang="en-US" sz="2800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পরিভাষা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করার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ক্ষেত্রে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লক্ষণীয়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বিষয়</a:t>
            </a:r>
            <a:endParaRPr lang="en-US" sz="2800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পারিভাষিক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শব্দের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প্রয়োজন</a:t>
            </a:r>
            <a:endParaRPr lang="en-US" sz="2800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নিবা©চিত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দাপ্তরিক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শব্দ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ও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পরিভাষা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সম্পকে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©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ধারণা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এবং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দক্ষতা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অজ©ন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করবে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।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0" y="-3"/>
          <a:ext cx="9143998" cy="6946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9294"/>
                <a:gridCol w="1809294"/>
                <a:gridCol w="1809294"/>
                <a:gridCol w="1809294"/>
                <a:gridCol w="1684035"/>
                <a:gridCol w="222787"/>
              </a:tblGrid>
              <a:tr h="7144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</a:rPr>
                        <a:t>Abbreviation</a:t>
                      </a: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Admission</a:t>
                      </a: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Anarchy</a:t>
                      </a: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Assembly</a:t>
                      </a: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Background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7030A0"/>
                    </a:solidFill>
                  </a:tcPr>
                </a:tc>
              </a:tr>
              <a:tr h="62090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6550" algn="l"/>
                        </a:tabLs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Abstract</a:t>
                      </a: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Admiral</a:t>
                      </a: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Apprentice</a:t>
                      </a: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As per</a:t>
                      </a: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Bacteria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7030A0"/>
                    </a:solidFill>
                  </a:tcPr>
                </a:tc>
              </a:tr>
              <a:tr h="7144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Academic</a:t>
                      </a: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Adult suffrage </a:t>
                      </a: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Appendix</a:t>
                      </a: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Attested</a:t>
                      </a: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Bail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7030A0"/>
                    </a:solidFill>
                  </a:tcPr>
                </a:tc>
              </a:tr>
              <a:tr h="7144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Acid</a:t>
                      </a: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Adviser</a:t>
                      </a: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Approval</a:t>
                      </a: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Atlas</a:t>
                      </a: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Balance sheet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7030A0"/>
                    </a:solidFill>
                  </a:tcPr>
                </a:tc>
              </a:tr>
              <a:tr h="83356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Acknowledgement</a:t>
                      </a:r>
                      <a:endParaRPr lang="en-US" sz="36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Affairs</a:t>
                      </a: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Archaeology</a:t>
                      </a: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Audit</a:t>
                      </a: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Ballot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7030A0"/>
                    </a:solidFill>
                  </a:tcPr>
                </a:tc>
              </a:tr>
              <a:tr h="62090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Act</a:t>
                      </a: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Affidavit</a:t>
                      </a: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Architect</a:t>
                      </a: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Audience</a:t>
                      </a: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6550" algn="l"/>
                        </a:tabLst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Bankrupt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7030A0"/>
                    </a:solidFill>
                  </a:tcPr>
                </a:tc>
              </a:tr>
              <a:tr h="62090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Acting</a:t>
                      </a: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Agenda</a:t>
                      </a: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Aristocracy</a:t>
                      </a: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Audio</a:t>
                      </a: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Bar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7030A0"/>
                    </a:solidFill>
                  </a:tcPr>
                </a:tc>
              </a:tr>
              <a:tr h="6828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Addenda</a:t>
                      </a: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Aid</a:t>
                      </a: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Arrear</a:t>
                      </a: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Autograph</a:t>
                      </a: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Banker</a:t>
                      </a:r>
                      <a:endParaRPr lang="en-US" sz="24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7030A0"/>
                    </a:solidFill>
                  </a:tcPr>
                </a:tc>
              </a:tr>
              <a:tr h="7144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Address of welcome</a:t>
                      </a:r>
                      <a:endParaRPr lang="en-US" sz="36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Allowance</a:t>
                      </a: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Article</a:t>
                      </a: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Autonomous</a:t>
                      </a: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Bibliography</a:t>
                      </a:r>
                      <a:endParaRPr lang="en-US" sz="24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7030A0"/>
                    </a:solidFill>
                  </a:tcPr>
                </a:tc>
              </a:tr>
              <a:tr h="62090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Ad hoc</a:t>
                      </a: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Amendment</a:t>
                      </a: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Astronomy</a:t>
                      </a: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Autobiography</a:t>
                      </a: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By-election</a:t>
                      </a:r>
                      <a:endParaRPr lang="en-US" sz="24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7030A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" y="0"/>
          <a:ext cx="9143998" cy="71018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1537"/>
                <a:gridCol w="1811537"/>
                <a:gridCol w="1811537"/>
                <a:gridCol w="1811537"/>
                <a:gridCol w="1686123"/>
                <a:gridCol w="211727"/>
              </a:tblGrid>
              <a:tr h="40130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</a:rPr>
                        <a:t>Balance sheet</a:t>
                      </a: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</a:rPr>
                        <a:t>Bidder</a:t>
                      </a: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</a:rPr>
                        <a:t>Book post</a:t>
                      </a: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</a:rPr>
                        <a:t>Bureaucrat</a:t>
                      </a: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Care-taker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B050"/>
                    </a:solidFill>
                  </a:tcPr>
                </a:tc>
              </a:tr>
              <a:tr h="7162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Ballot paper</a:t>
                      </a:r>
                      <a:endParaRPr lang="en-US" sz="24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Biography</a:t>
                      </a:r>
                      <a:endParaRPr lang="en-US" sz="2000" b="1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Bourgeois</a:t>
                      </a: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By-law</a:t>
                      </a: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Cargo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B050"/>
                    </a:solidFill>
                  </a:tcPr>
                </a:tc>
              </a:tr>
              <a:tr h="763956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6550" algn="l"/>
                        </a:tabLst>
                      </a:pPr>
                      <a:r>
                        <a:rPr lang="en-US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Barrage</a:t>
                      </a:r>
                      <a:endParaRPr lang="en-US" sz="24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Bio-data</a:t>
                      </a: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Boy scout</a:t>
                      </a: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Cabinet</a:t>
                      </a: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Cartoon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B050"/>
                    </a:solidFill>
                  </a:tcPr>
                </a:tc>
              </a:tr>
              <a:tr h="7162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Barricade</a:t>
                      </a:r>
                      <a:endParaRPr lang="en-US" sz="28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Bill</a:t>
                      </a: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Brand</a:t>
                      </a: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Cable</a:t>
                      </a: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Casual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B050"/>
                    </a:solidFill>
                  </a:tcPr>
                </a:tc>
              </a:tr>
              <a:tr h="9231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Barrack</a:t>
                      </a: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Bioscope</a:t>
                      </a: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Break of study</a:t>
                      </a: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Calendar</a:t>
                      </a: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Catalogue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B050"/>
                    </a:solidFill>
                  </a:tcPr>
                </a:tc>
              </a:tr>
              <a:tr h="7162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Barter</a:t>
                      </a: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Black-out</a:t>
                      </a: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Broker</a:t>
                      </a: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Call</a:t>
                      </a: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Cell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B050"/>
                    </a:solidFill>
                  </a:tcPr>
                </a:tc>
              </a:tr>
              <a:tr h="7162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Basic</a:t>
                      </a: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Blueprint</a:t>
                      </a: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Broadcast</a:t>
                      </a: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Calligraphy</a:t>
                      </a: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Census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B050"/>
                    </a:solidFill>
                  </a:tcPr>
                </a:tc>
              </a:tr>
              <a:tr h="7162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Bearer</a:t>
                      </a: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Bond</a:t>
                      </a: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Brochure</a:t>
                      </a: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Call money</a:t>
                      </a: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Certificate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B050"/>
                    </a:solidFill>
                  </a:tcPr>
                </a:tc>
              </a:tr>
              <a:tr h="7162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Bench</a:t>
                      </a: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Booklet</a:t>
                      </a: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Bulletin</a:t>
                      </a: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Caption</a:t>
                      </a: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Chancellor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B050"/>
                    </a:solidFill>
                  </a:tcPr>
                </a:tc>
              </a:tr>
              <a:tr h="7162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Beverage</a:t>
                      </a: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Boycott</a:t>
                      </a: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Bureau</a:t>
                      </a: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Carbon-</a:t>
                      </a:r>
                      <a:r>
                        <a:rPr lang="en-US" sz="1800" b="1" dirty="0" err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di</a:t>
                      </a: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-oxide</a:t>
                      </a: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Chart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-1" y="-76200"/>
          <a:ext cx="9144001" cy="71522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4703"/>
                <a:gridCol w="1794701"/>
                <a:gridCol w="1794701"/>
                <a:gridCol w="1794701"/>
                <a:gridCol w="1738484"/>
                <a:gridCol w="226711"/>
              </a:tblGrid>
              <a:tr h="5609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Circular</a:t>
                      </a: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Communiqué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Cycle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Diagnosis</a:t>
                      </a: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Display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4"/>
                    </a:solidFill>
                  </a:tcPr>
                </a:tc>
              </a:tr>
              <a:tr h="5609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Civil war</a:t>
                      </a: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Communism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Dairy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Diagram</a:t>
                      </a: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Document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4"/>
                    </a:solidFill>
                  </a:tcPr>
                </a:tc>
              </a:tr>
              <a:tr h="5609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Client</a:t>
                      </a: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Consent</a:t>
                      </a: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Data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Dialogue</a:t>
                      </a: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Dowry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4"/>
                    </a:solidFill>
                  </a:tcPr>
                </a:tc>
              </a:tr>
              <a:tr h="6682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Clerk</a:t>
                      </a: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Consulate</a:t>
                      </a: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Deed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Dialect</a:t>
                      </a: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Draft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4"/>
                    </a:solidFill>
                  </a:tcPr>
                </a:tc>
              </a:tr>
              <a:tr h="46727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Code</a:t>
                      </a: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Copy</a:t>
                      </a: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Deed Of Gift</a:t>
                      </a: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Diary</a:t>
                      </a: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Dynamic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4"/>
                    </a:solidFill>
                  </a:tcPr>
                </a:tc>
              </a:tr>
              <a:tr h="50116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Code Of Conduct</a:t>
                      </a: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Copyright</a:t>
                      </a: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Delegate</a:t>
                      </a: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Dictation</a:t>
                      </a: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Edit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4"/>
                    </a:solidFill>
                  </a:tcPr>
                </a:tc>
              </a:tr>
              <a:tr h="5609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Cold storage</a:t>
                      </a: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Cordon</a:t>
                      </a: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Density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Digit</a:t>
                      </a: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Edition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4"/>
                    </a:solidFill>
                  </a:tcPr>
                </a:tc>
              </a:tr>
              <a:tr h="90035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Cold-War</a:t>
                      </a: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Correspondent</a:t>
                      </a:r>
                      <a:endParaRPr lang="en-US" sz="1400" b="1" dirty="0" smtClean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Deposit</a:t>
                      </a: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Diplomat</a:t>
                      </a: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Editorial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4"/>
                    </a:solidFill>
                  </a:tcPr>
                </a:tc>
              </a:tr>
              <a:tr h="9617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Colony</a:t>
                      </a: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Counsel</a:t>
                      </a: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Deputation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Discount</a:t>
                      </a: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Embargo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4"/>
                    </a:solidFill>
                  </a:tcPr>
                </a:tc>
              </a:tr>
              <a:tr h="11915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Comet</a:t>
                      </a: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Curfew</a:t>
                      </a: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Designation</a:t>
                      </a: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Dismissal</a:t>
                      </a: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Embassy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52600"/>
          </a:xfrm>
          <a:solidFill>
            <a:schemeClr val="accent5"/>
          </a:solidFill>
          <a:ln w="76200">
            <a:solidFill>
              <a:schemeClr val="tx1"/>
            </a:solidFill>
          </a:ln>
        </p:spPr>
        <p:txBody>
          <a:bodyPr/>
          <a:lstStyle/>
          <a:p>
            <a:r>
              <a:rPr lang="en-US" b="1" dirty="0" err="1" smtClean="0"/>
              <a:t>বাড়ির</a:t>
            </a:r>
            <a:r>
              <a:rPr lang="en-US" b="1" dirty="0" smtClean="0"/>
              <a:t> </a:t>
            </a:r>
            <a:r>
              <a:rPr lang="en-US" b="1" dirty="0" err="1" smtClean="0"/>
              <a:t>কাজ</a:t>
            </a:r>
            <a:r>
              <a:rPr lang="en-US" b="1" dirty="0" smtClean="0"/>
              <a:t>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52600"/>
            <a:ext cx="9144000" cy="5105400"/>
          </a:xfrm>
          <a:solidFill>
            <a:srgbClr val="7030A0"/>
          </a:solidFill>
          <a:ln w="76200">
            <a:solidFill>
              <a:srgbClr val="FFFF00"/>
            </a:solidFill>
          </a:ln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lnSpc>
                <a:spcPct val="150000"/>
              </a:lnSpc>
              <a:buNone/>
            </a:pPr>
            <a:r>
              <a:rPr lang="en-US" sz="4000" b="1" dirty="0" err="1" smtClean="0"/>
              <a:t>উল্লিখিত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ইংরেজি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শব্দগুলোর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পারিভাষিক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রূপ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লিখে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আনবে</a:t>
            </a:r>
            <a:endParaRPr 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 tmFilter="0,0; .5, 1; 1, 1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en-US" sz="16600" b="1" dirty="0" err="1" smtClean="0"/>
              <a:t>ধন্যবাদ</a:t>
            </a:r>
            <a:endParaRPr lang="en-US" sz="16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2285999"/>
          </a:xfrm>
          <a:ln w="38100">
            <a:solidFill>
              <a:schemeClr val="tx1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5400" b="1" u="sng" dirty="0" err="1" smtClean="0">
                <a:latin typeface="SutonnyMJ" pitchFamily="2" charset="0"/>
                <a:cs typeface="SutonnyMJ" pitchFamily="2" charset="0"/>
              </a:rPr>
              <a:t>c~e©cvV</a:t>
            </a:r>
            <a:r>
              <a:rPr lang="en-US" sz="5400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b="1" u="sng" dirty="0" err="1" smtClean="0">
                <a:latin typeface="SutonnyMJ" pitchFamily="2" charset="0"/>
                <a:cs typeface="SutonnyMJ" pitchFamily="2" charset="0"/>
              </a:rPr>
              <a:t>hvPvB</a:t>
            </a:r>
            <a:r>
              <a:rPr lang="en-US" sz="54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5400" dirty="0" smtClean="0">
                <a:latin typeface="SutonnyMJ" pitchFamily="2" charset="0"/>
                <a:cs typeface="SutonnyMJ" pitchFamily="2" charset="0"/>
              </a:rPr>
            </a:br>
            <a:r>
              <a:rPr lang="en-US" sz="5400" dirty="0" err="1" smtClean="0">
                <a:latin typeface="SutonnyMJ" pitchFamily="2" charset="0"/>
                <a:cs typeface="SutonnyMJ" pitchFamily="2" charset="0"/>
              </a:rPr>
              <a:t>e¨vKiwYK</a:t>
            </a:r>
            <a:r>
              <a:rPr lang="en-US" sz="5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err="1" smtClean="0">
                <a:latin typeface="SutonnyMJ" pitchFamily="2" charset="0"/>
                <a:cs typeface="SutonnyMJ" pitchFamily="2" charset="0"/>
              </a:rPr>
              <a:t>kã‡kÖwY</a:t>
            </a:r>
            <a:endParaRPr lang="en-US" sz="5400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286000"/>
            <a:ext cx="9144000" cy="4572000"/>
          </a:xfrm>
          <a:ln w="76200">
            <a:solidFill>
              <a:schemeClr val="tx1"/>
            </a:solidFill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r>
              <a:rPr lang="en-US" sz="5400" b="1" u="sng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AvR‡Ki</a:t>
            </a:r>
            <a:r>
              <a:rPr lang="en-US" sz="5400" b="1" u="sng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b="1" u="sng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cvV</a:t>
            </a:r>
            <a:endParaRPr lang="en-US" sz="5400" b="1" u="sng" dirty="0" smtClean="0">
              <a:solidFill>
                <a:schemeClr val="tx1"/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sz="4400" b="1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Abyev</a:t>
            </a:r>
            <a:r>
              <a:rPr lang="en-US" sz="4400" b="1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` </a:t>
            </a:r>
            <a:r>
              <a:rPr lang="en-US" sz="4400" b="1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Kx</a:t>
            </a:r>
            <a:r>
              <a:rPr lang="en-US" sz="4400" b="1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4400" b="1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Gi</a:t>
            </a:r>
            <a:r>
              <a:rPr lang="en-US" sz="4400" b="1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cÖ‡qvRb</a:t>
            </a:r>
            <a:endParaRPr lang="en-US" sz="4400" b="1" dirty="0" smtClean="0">
              <a:solidFill>
                <a:schemeClr val="tx1"/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sz="4400" b="1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Ges</a:t>
            </a:r>
            <a:endParaRPr lang="en-US" sz="4400" b="1" dirty="0" smtClean="0">
              <a:solidFill>
                <a:schemeClr val="tx1"/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sz="4400" b="1" u="sng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Abyev‡`i</a:t>
            </a:r>
            <a:r>
              <a:rPr lang="en-US" sz="4400" b="1" u="sng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400" b="1" u="sng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kÖwYwefvM</a:t>
            </a:r>
            <a:r>
              <a:rPr lang="en-US" sz="4400" b="1" u="sng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4400" b="1" u="sng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Abykxjb</a:t>
            </a:r>
            <a:endParaRPr lang="en-US" sz="4400" b="1" u="sng" dirty="0" smtClean="0">
              <a:solidFill>
                <a:schemeClr val="tx1"/>
              </a:solidFill>
              <a:latin typeface="SutonnyMJ" pitchFamily="2" charset="0"/>
              <a:cs typeface="SutonnyMJ" pitchFamily="2" charset="0"/>
            </a:endParaRPr>
          </a:p>
          <a:p>
            <a:endParaRPr lang="en-US" sz="4000" dirty="0" smtClean="0">
              <a:solidFill>
                <a:schemeClr val="tx1"/>
              </a:solidFill>
              <a:latin typeface="SutonnyMJ" pitchFamily="2" charset="0"/>
              <a:cs typeface="SutonnyMJ" pitchFamily="2" charset="0"/>
            </a:endParaRPr>
          </a:p>
          <a:p>
            <a:pPr algn="l"/>
            <a:endParaRPr lang="en-US" sz="5400" dirty="0" smtClean="0">
              <a:solidFill>
                <a:schemeClr val="tx1"/>
              </a:solidFill>
              <a:latin typeface="SutonnyMJ" pitchFamily="2" charset="0"/>
              <a:cs typeface="SutonnyMJ" pitchFamily="2" charset="0"/>
            </a:endParaRPr>
          </a:p>
          <a:p>
            <a:pPr algn="l"/>
            <a:endParaRPr lang="en-US" sz="54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934200" y="2667000"/>
            <a:ext cx="1600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latin typeface="SutonnyMJ" pitchFamily="2" charset="0"/>
                <a:cs typeface="SutonnyMJ" pitchFamily="2" charset="0"/>
              </a:rPr>
              <a:t>cvV-1/1</a:t>
            </a:r>
            <a:endParaRPr lang="en-US" sz="2800" b="1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 animBg="1"/>
      <p:bldP spid="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red tulip flowers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2286000" y="533400"/>
            <a:ext cx="4572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7200" b="1" dirty="0" err="1" smtClean="0">
                <a:solidFill>
                  <a:srgbClr val="FFFF00"/>
                </a:solidFill>
              </a:rPr>
              <a:t>স্বা</a:t>
            </a:r>
            <a:endParaRPr lang="en-US" sz="7200" b="1" dirty="0" smtClean="0">
              <a:solidFill>
                <a:srgbClr val="FFFF00"/>
              </a:solidFill>
            </a:endParaRPr>
          </a:p>
          <a:p>
            <a:pPr algn="ctr"/>
            <a:r>
              <a:rPr lang="en-US" sz="7200" b="1" dirty="0" smtClean="0">
                <a:solidFill>
                  <a:srgbClr val="FFFF00"/>
                </a:solidFill>
              </a:rPr>
              <a:t>গ</a:t>
            </a:r>
          </a:p>
          <a:p>
            <a:pPr algn="ctr"/>
            <a:r>
              <a:rPr lang="en-US" sz="7200" b="1" dirty="0" smtClean="0">
                <a:solidFill>
                  <a:srgbClr val="FFFF00"/>
                </a:solidFill>
              </a:rPr>
              <a:t>ত</a:t>
            </a:r>
          </a:p>
          <a:p>
            <a:pPr algn="ctr"/>
            <a:r>
              <a:rPr lang="en-US" sz="7200" b="1" dirty="0" smtClean="0">
                <a:solidFill>
                  <a:srgbClr val="FFFF00"/>
                </a:solidFill>
              </a:rPr>
              <a:t>ম</a:t>
            </a:r>
            <a:endParaRPr lang="en-US" sz="7200" b="1" dirty="0">
              <a:solidFill>
                <a:srgbClr val="FFFF00"/>
              </a:solidFill>
            </a:endParaRPr>
          </a:p>
        </p:txBody>
      </p:sp>
      <p:pic>
        <p:nvPicPr>
          <p:cNvPr id="6" name="Picture 2" descr="C:\Users\Lotus computer\Desktop\20161118_202433 (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334000"/>
            <a:ext cx="9144000" cy="152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2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blipFill>
            <a:blip r:embed="rId2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err="1" smtClean="0"/>
              <a:t>পূর্বপাঠ</a:t>
            </a:r>
            <a:r>
              <a:rPr lang="en-US" b="1" dirty="0" smtClean="0"/>
              <a:t> </a:t>
            </a:r>
            <a:r>
              <a:rPr lang="en-US" b="1" dirty="0" err="1" smtClean="0"/>
              <a:t>যাচাই</a:t>
            </a:r>
            <a:endParaRPr lang="en-US" b="1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  <a:solidFill>
            <a:srgbClr val="FFFF00"/>
          </a:solidFill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4400" dirty="0" smtClean="0"/>
          </a:p>
          <a:p>
            <a:pPr>
              <a:buNone/>
            </a:pPr>
            <a:r>
              <a:rPr lang="en-US" sz="4400" dirty="0" err="1" smtClean="0"/>
              <a:t>ইংরেজি</a:t>
            </a:r>
            <a:r>
              <a:rPr lang="en-US" sz="4400" dirty="0" smtClean="0"/>
              <a:t>  </a:t>
            </a:r>
            <a:r>
              <a:rPr lang="en-US" sz="4400" dirty="0" err="1" smtClean="0"/>
              <a:t>শব্দের</a:t>
            </a:r>
            <a:r>
              <a:rPr lang="en-US" sz="4400" dirty="0" smtClean="0"/>
              <a:t> </a:t>
            </a:r>
            <a:r>
              <a:rPr lang="en-US" sz="4400" dirty="0" err="1" smtClean="0"/>
              <a:t>বাংলা</a:t>
            </a:r>
            <a:r>
              <a:rPr lang="en-US" sz="4400" dirty="0" smtClean="0"/>
              <a:t> </a:t>
            </a:r>
            <a:r>
              <a:rPr lang="en-US" sz="4400" dirty="0" err="1" smtClean="0"/>
              <a:t>পারিভাষিক</a:t>
            </a:r>
            <a:r>
              <a:rPr lang="en-US" sz="4400" dirty="0" smtClean="0"/>
              <a:t> </a:t>
            </a:r>
            <a:r>
              <a:rPr lang="en-US" sz="4400" dirty="0" err="1" smtClean="0"/>
              <a:t>রূপ</a:t>
            </a:r>
            <a:r>
              <a:rPr lang="en-US" sz="4400" dirty="0" smtClean="0"/>
              <a:t> </a:t>
            </a:r>
            <a:r>
              <a:rPr lang="en-US" sz="4400" dirty="0" err="1" smtClean="0"/>
              <a:t>লিখন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build="p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ln w="76200">
            <a:solidFill>
              <a:srgbClr val="FF0000"/>
            </a:solidFill>
          </a:ln>
        </p:spPr>
        <p:txBody>
          <a:bodyPr/>
          <a:lstStyle/>
          <a:p>
            <a:pPr algn="ctr"/>
            <a:endParaRPr lang="en-US" sz="4400" u="sng" dirty="0" smtClean="0">
              <a:latin typeface="SutonnyMJ" pitchFamily="2" charset="0"/>
              <a:cs typeface="SutonnyMJ" pitchFamily="2" charset="0"/>
            </a:endParaRPr>
          </a:p>
          <a:p>
            <a:pPr algn="ctr"/>
            <a:endParaRPr lang="en-US" sz="4400" u="sng" dirty="0" smtClean="0"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6000" b="1" u="sng" dirty="0" err="1" smtClean="0">
                <a:latin typeface="SutonnyMJ" pitchFamily="2" charset="0"/>
                <a:cs typeface="SutonnyMJ" pitchFamily="2" charset="0"/>
              </a:rPr>
              <a:t>AvR‡Ki</a:t>
            </a:r>
            <a:r>
              <a:rPr lang="en-US" sz="6000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b="1" u="sng" dirty="0" err="1" smtClean="0">
                <a:latin typeface="SutonnyMJ" pitchFamily="2" charset="0"/>
                <a:cs typeface="SutonnyMJ" pitchFamily="2" charset="0"/>
              </a:rPr>
              <a:t>cvV</a:t>
            </a:r>
            <a:endParaRPr lang="en-US" sz="6000" b="1" u="sng" dirty="0" smtClean="0">
              <a:latin typeface="SutonnyMJ" pitchFamily="2" charset="0"/>
              <a:cs typeface="SutonnyMJ" pitchFamily="2" charset="0"/>
            </a:endParaRPr>
          </a:p>
          <a:p>
            <a:pPr algn="ctr">
              <a:buNone/>
            </a:pPr>
            <a:endParaRPr lang="en-US" sz="4400" b="1" u="sng" dirty="0" smtClean="0"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4400" b="1" u="sng" dirty="0" err="1" smtClean="0">
                <a:latin typeface="SutonnyMJ" pitchFamily="2" charset="0"/>
                <a:cs typeface="SutonnyMJ" pitchFamily="2" charset="0"/>
              </a:rPr>
              <a:t>পরিভাষা</a:t>
            </a:r>
            <a:r>
              <a:rPr lang="en-US" sz="4400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u="sng" dirty="0" err="1" smtClean="0">
                <a:latin typeface="SutonnyMJ" pitchFamily="2" charset="0"/>
                <a:cs typeface="SutonnyMJ" pitchFamily="2" charset="0"/>
              </a:rPr>
              <a:t>বা</a:t>
            </a:r>
            <a:r>
              <a:rPr lang="en-US" sz="4400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u="sng" dirty="0" err="1" smtClean="0">
                <a:latin typeface="SutonnyMJ" pitchFamily="2" charset="0"/>
                <a:cs typeface="SutonnyMJ" pitchFamily="2" charset="0"/>
              </a:rPr>
              <a:t>পারিভাষিক</a:t>
            </a:r>
            <a:r>
              <a:rPr lang="en-US" sz="4400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u="sng" dirty="0" err="1" smtClean="0">
                <a:latin typeface="SutonnyMJ" pitchFamily="2" charset="0"/>
                <a:cs typeface="SutonnyMJ" pitchFamily="2" charset="0"/>
              </a:rPr>
              <a:t>শব্দ</a:t>
            </a:r>
            <a:r>
              <a:rPr lang="en-US" sz="4400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u="sng" dirty="0" err="1" smtClean="0">
                <a:latin typeface="SutonnyMJ" pitchFamily="2" charset="0"/>
                <a:cs typeface="SutonnyMJ" pitchFamily="2" charset="0"/>
              </a:rPr>
              <a:t>অনুশীলন</a:t>
            </a:r>
            <a:endParaRPr lang="en-US" sz="4400" b="1" u="sng" dirty="0" smtClean="0">
              <a:latin typeface="SutonnyMJ" pitchFamily="2" charset="0"/>
              <a:cs typeface="SutonnyMJ" pitchFamily="2" charset="0"/>
            </a:endParaRP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162800" y="4191000"/>
            <a:ext cx="19812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পাঠ-৩/২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blipFill>
            <a:blip r:embed="rId2"/>
            <a:tile tx="0" ty="0" sx="100000" sy="100000" flip="none" algn="tl"/>
          </a:blipFill>
          <a:ln w="76200">
            <a:solidFill>
              <a:srgbClr val="FFFF00"/>
            </a:solidFill>
          </a:ln>
        </p:spPr>
        <p:txBody>
          <a:bodyPr/>
          <a:lstStyle/>
          <a:p>
            <a:r>
              <a:rPr lang="en-US" b="1" dirty="0" err="1" smtClean="0"/>
              <a:t>শিখনফল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  <a:blipFill>
            <a:blip r:embed="rId3"/>
            <a:tile tx="0" ty="0" sx="100000" sy="100000" flip="none" algn="tl"/>
          </a:blipFill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3600" dirty="0" err="1" smtClean="0">
                <a:solidFill>
                  <a:srgbClr val="FF0000"/>
                </a:solidFill>
              </a:rPr>
              <a:t>এই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পাঠ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শেষে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শিক্ষা</a:t>
            </a:r>
            <a:r>
              <a:rPr lang="en-US" sz="44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_©xiv</a:t>
            </a:r>
            <a:r>
              <a:rPr lang="en-US" sz="44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:</a:t>
            </a:r>
          </a:p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পরিভাষা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বা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পারিভাষিক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শব্দ</a:t>
            </a: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পরিভাষা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ও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শব্দের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পাথ©ক্য</a:t>
            </a: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পরিভাষা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ও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বিদেশি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শব্দের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পাথ©ক্য</a:t>
            </a: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বাংলা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পারিভাষিক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শব্দ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প্রণয়ণের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প্রচেষ্টা</a:t>
            </a: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পরিভাষা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করার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ক্ষেত্রে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লক্ষণীয়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বিষয়</a:t>
            </a: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পারিভাষিক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শব্দের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প্রয়োজন</a:t>
            </a: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নিবা©চিত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দাপ্তরিক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শব্দ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ও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পরিভাষা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সম্পকে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©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ধারণা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এবং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দক্ষতা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অজ©ন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করবে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।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3"/>
          <p:cNvGraphicFramePr>
            <a:graphicFrameLocks noGrp="1"/>
          </p:cNvGraphicFramePr>
          <p:nvPr>
            <p:ph idx="1"/>
          </p:nvPr>
        </p:nvGraphicFramePr>
        <p:xfrm>
          <a:off x="1" y="0"/>
          <a:ext cx="9143999" cy="7071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5052"/>
                <a:gridCol w="1925052"/>
                <a:gridCol w="1636296"/>
                <a:gridCol w="1905000"/>
                <a:gridCol w="1752599"/>
              </a:tblGrid>
              <a:tr h="6858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Times New Roman"/>
                          <a:ea typeface="Times New Roman"/>
                        </a:rPr>
                        <a:t>Emigrant</a:t>
                      </a: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Times New Roman"/>
                          <a:ea typeface="Times New Roman"/>
                        </a:rPr>
                        <a:t>Exhibition</a:t>
                      </a: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Times New Roman"/>
                        </a:rPr>
                        <a:t>Fiction</a:t>
                      </a: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Times New Roman"/>
                        </a:rPr>
                        <a:t>Foreman</a:t>
                      </a: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</a:rPr>
                        <a:t>Gazetted</a:t>
                      </a: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Encyclopedia</a:t>
                      </a: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Expert</a:t>
                      </a: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File</a:t>
                      </a: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Forgery</a:t>
                      </a: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General Manager</a:t>
                      </a: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Entry</a:t>
                      </a: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Eye-evidence</a:t>
                      </a: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First aid</a:t>
                      </a: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Formation</a:t>
                      </a: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Geology</a:t>
                      </a: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Envoy</a:t>
                      </a: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Eye wash</a:t>
                      </a: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Fiscal year</a:t>
                      </a: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Forum</a:t>
                      </a: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Get up</a:t>
                      </a: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Equation</a:t>
                      </a: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Eye-witness</a:t>
                      </a: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Fixation</a:t>
                      </a: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Fraction</a:t>
                      </a: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Girls guide</a:t>
                      </a: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Evacuee</a:t>
                      </a: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Faculty</a:t>
                      </a: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Flora</a:t>
                      </a: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Freezing point</a:t>
                      </a: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Global</a:t>
                      </a: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Evidence</a:t>
                      </a: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Farce</a:t>
                      </a: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Floriculture</a:t>
                      </a: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Fundamental</a:t>
                      </a: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God own</a:t>
                      </a: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Excise</a:t>
                      </a: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Fascism</a:t>
                      </a: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Follow-up</a:t>
                      </a: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Galaxy</a:t>
                      </a: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Goodwill</a:t>
                      </a: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Excuse</a:t>
                      </a: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Fauna</a:t>
                      </a: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Forecast</a:t>
                      </a: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Garments</a:t>
                      </a: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Graduate</a:t>
                      </a: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Executive</a:t>
                      </a: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Federal</a:t>
                      </a: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Forester</a:t>
                      </a: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Garrison</a:t>
                      </a: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Granary</a:t>
                      </a: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71551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828800"/>
                <a:gridCol w="1828800"/>
                <a:gridCol w="1828800"/>
              </a:tblGrid>
              <a:tr h="7086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Times New Roman"/>
                        </a:rPr>
                        <a:t>Graph</a:t>
                      </a: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Times New Roman"/>
                        </a:rPr>
                        <a:t>Hawker</a:t>
                      </a: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</a:rPr>
                        <a:t>Housing</a:t>
                      </a: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</a:rPr>
                        <a:t>Intellectual</a:t>
                      </a: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</a:rPr>
                        <a:t>Leaflet</a:t>
                      </a: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</a:tr>
              <a:tr h="7086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Gravitation</a:t>
                      </a: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Headman</a:t>
                      </a: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Humidity</a:t>
                      </a: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Interim</a:t>
                      </a: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Leap-year</a:t>
                      </a: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</a:tr>
              <a:tr h="7086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Green house</a:t>
                      </a: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Highway</a:t>
                      </a: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Hybrid</a:t>
                      </a: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Interrogation</a:t>
                      </a: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Lease</a:t>
                      </a: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</a:tr>
              <a:tr h="7086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Green room</a:t>
                      </a: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His Excellency</a:t>
                      </a: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Hydraulic</a:t>
                      </a: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Interview</a:t>
                      </a: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Ledger</a:t>
                      </a: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</a:tr>
              <a:tr h="7086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Guide</a:t>
                      </a: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Home Ministry</a:t>
                      </a: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Hygiene</a:t>
                      </a: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Interpreter</a:t>
                      </a: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Legend</a:t>
                      </a: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</a:tr>
              <a:tr h="7086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Guilty</a:t>
                      </a: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Hood</a:t>
                      </a: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Idealist</a:t>
                      </a: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Inverse</a:t>
                      </a: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Lien</a:t>
                      </a: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</a:tr>
              <a:tr h="7086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Hand-bill</a:t>
                      </a: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Horizon</a:t>
                      </a: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Ideology</a:t>
                      </a: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Irrigation</a:t>
                      </a: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Limited</a:t>
                      </a: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</a:tr>
              <a:tr h="7086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Hand-book</a:t>
                      </a: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Horticulture</a:t>
                      </a: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Immigrant</a:t>
                      </a: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Jailor</a:t>
                      </a: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Literate</a:t>
                      </a: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</a:tr>
              <a:tr h="7086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Hand note</a:t>
                      </a: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Hostage</a:t>
                      </a: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Index</a:t>
                      </a: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Jobber</a:t>
                      </a: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Livestock</a:t>
                      </a: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</a:tr>
              <a:tr h="7086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Harbour</a:t>
                      </a:r>
                      <a:endParaRPr lang="en-US" sz="2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Hostile</a:t>
                      </a: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Inspector General</a:t>
                      </a: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Judgment</a:t>
                      </a: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Longitude</a:t>
                      </a: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3998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483"/>
                <a:gridCol w="1907483"/>
                <a:gridCol w="1907483"/>
                <a:gridCol w="1907483"/>
                <a:gridCol w="1514066"/>
              </a:tblGrid>
              <a:tr h="6858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Times New Roman"/>
                        </a:rPr>
                        <a:t>Low Water</a:t>
                      </a: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Times New Roman"/>
                        </a:rPr>
                        <a:t>Measure</a:t>
                      </a: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Times New Roman"/>
                        </a:rPr>
                        <a:t>Morgue</a:t>
                      </a: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North Star</a:t>
                      </a: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Optional</a:t>
                      </a: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Make-Up</a:t>
                      </a: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Memorandum</a:t>
                      </a: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Mortgage</a:t>
                      </a: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Note</a:t>
                      </a: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Package</a:t>
                      </a: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Manager</a:t>
                      </a: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Merchant</a:t>
                      </a: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Myth</a:t>
                      </a: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Note-Book</a:t>
                      </a: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Pact</a:t>
                      </a: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Managing Director</a:t>
                      </a: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Mercury</a:t>
                      </a: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Name-Plate</a:t>
                      </a: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Note-Sheet</a:t>
                      </a: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Panel</a:t>
                      </a: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Mandate</a:t>
                      </a: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Meteorologist</a:t>
                      </a: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National Assembly</a:t>
                      </a: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Notification</a:t>
                      </a: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Para</a:t>
                      </a:r>
                      <a:endParaRPr lang="en-US" sz="16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Manifesto</a:t>
                      </a: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Method</a:t>
                      </a: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Nationalization</a:t>
                      </a: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Nursery</a:t>
                      </a: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Paradise</a:t>
                      </a:r>
                      <a:endParaRPr lang="en-US" sz="1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Manuscript</a:t>
                      </a: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Milestones</a:t>
                      </a: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Nautical mile</a:t>
                      </a: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Observatory</a:t>
                      </a: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Parliament</a:t>
                      </a: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Marketing</a:t>
                      </a: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Millennium</a:t>
                      </a: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Nazism</a:t>
                      </a: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Occupation</a:t>
                      </a: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Part-time</a:t>
                      </a: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Mass communication</a:t>
                      </a:r>
                      <a:endParaRPr lang="en-US" sz="2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Mission</a:t>
                      </a:r>
                      <a:endParaRPr lang="en-US" sz="16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Nebula</a:t>
                      </a: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Office bearer</a:t>
                      </a: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Passport</a:t>
                      </a: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Mayor</a:t>
                      </a: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Monarchy</a:t>
                      </a: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Night Queen</a:t>
                      </a: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Ombudsman</a:t>
                      </a: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Patrol</a:t>
                      </a: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057400"/>
          </a:xfrm>
          <a:solidFill>
            <a:schemeClr val="accent2"/>
          </a:solidFill>
        </p:spPr>
        <p:txBody>
          <a:bodyPr/>
          <a:lstStyle/>
          <a:p>
            <a:r>
              <a:rPr lang="en-US" b="1" dirty="0" err="1" smtClean="0"/>
              <a:t>বাড়ির</a:t>
            </a:r>
            <a:r>
              <a:rPr lang="en-US" b="1" dirty="0" smtClean="0"/>
              <a:t> </a:t>
            </a:r>
            <a:r>
              <a:rPr lang="en-US" b="1" dirty="0" err="1" smtClean="0"/>
              <a:t>কাজ</a:t>
            </a:r>
            <a:r>
              <a:rPr lang="en-US" b="1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057400"/>
            <a:ext cx="9144000" cy="4800600"/>
          </a:xfrm>
          <a:solidFill>
            <a:srgbClr val="7030A0"/>
          </a:solidFill>
        </p:spPr>
        <p:txBody>
          <a:bodyPr/>
          <a:lstStyle/>
          <a:p>
            <a:endParaRPr lang="en-US" sz="3600" b="1" dirty="0" smtClean="0"/>
          </a:p>
          <a:p>
            <a:pPr>
              <a:lnSpc>
                <a:spcPct val="150000"/>
              </a:lnSpc>
            </a:pPr>
            <a:r>
              <a:rPr lang="en-US" sz="3600" b="1" dirty="0" err="1" smtClean="0"/>
              <a:t>উল্লিখিত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ইংরেজি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শব্দগুলোর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পারিভাষিক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রূপ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লিখে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আনবে</a:t>
            </a:r>
            <a:endParaRPr lang="en-US" sz="3600" b="1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solidFill>
            <a:schemeClr val="accent3">
              <a:lumMod val="75000"/>
            </a:schemeClr>
          </a:solidFill>
          <a:ln w="76200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19900" b="1" dirty="0" err="1" smtClean="0">
                <a:solidFill>
                  <a:srgbClr val="FF0000"/>
                </a:solidFill>
              </a:rPr>
              <a:t>ধন্যবাদ</a:t>
            </a:r>
            <a:endParaRPr lang="en-US" sz="199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red tulip flowers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2286000" y="381000"/>
            <a:ext cx="4572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0" b="1" dirty="0" err="1" smtClean="0">
                <a:solidFill>
                  <a:srgbClr val="FFFF00"/>
                </a:solidFill>
              </a:rPr>
              <a:t>স্বা</a:t>
            </a:r>
            <a:endParaRPr lang="en-US" sz="8000" b="1" dirty="0" smtClean="0">
              <a:solidFill>
                <a:srgbClr val="FFFF00"/>
              </a:solidFill>
            </a:endParaRPr>
          </a:p>
          <a:p>
            <a:pPr algn="ctr"/>
            <a:r>
              <a:rPr lang="en-US" sz="8000" b="1" dirty="0" smtClean="0">
                <a:solidFill>
                  <a:srgbClr val="FFFF00"/>
                </a:solidFill>
              </a:rPr>
              <a:t>গ</a:t>
            </a:r>
          </a:p>
          <a:p>
            <a:pPr algn="ctr"/>
            <a:r>
              <a:rPr lang="en-US" sz="8000" b="1" dirty="0" smtClean="0">
                <a:solidFill>
                  <a:srgbClr val="FFFF00"/>
                </a:solidFill>
              </a:rPr>
              <a:t>ত</a:t>
            </a:r>
          </a:p>
          <a:p>
            <a:pPr algn="ctr"/>
            <a:r>
              <a:rPr lang="en-US" sz="8000" b="1" dirty="0" smtClean="0">
                <a:solidFill>
                  <a:srgbClr val="FFFF00"/>
                </a:solidFill>
              </a:rPr>
              <a:t>ম</a:t>
            </a:r>
            <a:endParaRPr lang="en-US" sz="8000" b="1" dirty="0">
              <a:solidFill>
                <a:srgbClr val="FFFF00"/>
              </a:solidFill>
            </a:endParaRPr>
          </a:p>
        </p:txBody>
      </p:sp>
      <p:pic>
        <p:nvPicPr>
          <p:cNvPr id="6" name="Picture 2" descr="C:\Users\Lotus computer\Desktop\20161118_202433 (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334000"/>
            <a:ext cx="9144000" cy="152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4">
              <a:lumMod val="60000"/>
              <a:lumOff val="40000"/>
            </a:schemeClr>
          </a:solidFill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5400" b="1" dirty="0" err="1" smtClean="0"/>
              <a:t>শিখনফল</a:t>
            </a:r>
            <a:r>
              <a:rPr lang="en-US" sz="5400" b="1" dirty="0" smtClean="0"/>
              <a:t>:</a:t>
            </a:r>
            <a:r>
              <a:rPr lang="en-US" sz="5400" dirty="0" smtClean="0"/>
              <a:t> 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  <a:solidFill>
            <a:srgbClr val="92D050"/>
          </a:solidFill>
          <a:ln w="76200">
            <a:solidFill>
              <a:schemeClr val="tx1"/>
            </a:solidFill>
          </a:ln>
        </p:spPr>
        <p:txBody>
          <a:bodyPr/>
          <a:lstStyle/>
          <a:p>
            <a:r>
              <a:rPr lang="en-US" dirty="0" err="1" smtClean="0"/>
              <a:t>এই</a:t>
            </a:r>
            <a:r>
              <a:rPr lang="en-US" dirty="0" smtClean="0"/>
              <a:t> </a:t>
            </a:r>
            <a:r>
              <a:rPr lang="en-US" dirty="0" err="1" smtClean="0"/>
              <a:t>পাঠ</a:t>
            </a:r>
            <a:r>
              <a:rPr lang="en-US" dirty="0" smtClean="0"/>
              <a:t> </a:t>
            </a:r>
            <a:r>
              <a:rPr lang="en-US" dirty="0" err="1" smtClean="0"/>
              <a:t>শেষে</a:t>
            </a:r>
            <a:r>
              <a:rPr lang="en-US" dirty="0" smtClean="0"/>
              <a:t> </a:t>
            </a:r>
            <a:r>
              <a:rPr lang="en-US" dirty="0" err="1" smtClean="0"/>
              <a:t>শিক্ষা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_©xiv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:</a:t>
            </a:r>
          </a:p>
          <a:p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Abyev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`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Kx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I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cÖ‡qvRb</a:t>
            </a:r>
            <a:endParaRPr lang="en-US" b="1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Abyev‡`i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Avek¨KZv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(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wek¦mvwn‡Z¨I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ÿ‡Î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Abyev‡`র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¸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iæZ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¡)</a:t>
            </a:r>
          </a:p>
          <a:p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Abyev‡`i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kÖwYwefvM</a:t>
            </a:r>
            <a:endParaRPr lang="en-US" b="1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sz="2800" b="1" dirty="0" err="1" smtClean="0">
                <a:latin typeface="SutonnyMJ" pitchFamily="2" charset="0"/>
                <a:cs typeface="SutonnyMJ" pitchFamily="2" charset="0"/>
              </a:rPr>
              <a:t>অনুবাদের</a:t>
            </a:r>
            <a:r>
              <a:rPr lang="en-US" sz="28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 smtClean="0">
                <a:latin typeface="SutonnyMJ" pitchFamily="2" charset="0"/>
                <a:cs typeface="SutonnyMJ" pitchFamily="2" charset="0"/>
              </a:rPr>
              <a:t>নিয়ম</a:t>
            </a:r>
            <a:r>
              <a:rPr lang="en-US" sz="28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 smtClean="0">
                <a:latin typeface="SutonnyMJ" pitchFamily="2" charset="0"/>
                <a:cs typeface="SutonnyMJ" pitchFamily="2" charset="0"/>
              </a:rPr>
              <a:t>বা</a:t>
            </a:r>
            <a:r>
              <a:rPr lang="en-US" sz="28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 smtClean="0">
                <a:latin typeface="SutonnyMJ" pitchFamily="2" charset="0"/>
                <a:cs typeface="SutonnyMJ" pitchFamily="2" charset="0"/>
              </a:rPr>
              <a:t>সাথ©ক</a:t>
            </a:r>
            <a:r>
              <a:rPr lang="en-US" sz="28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 smtClean="0">
                <a:latin typeface="SutonnyMJ" pitchFamily="2" charset="0"/>
                <a:cs typeface="SutonnyMJ" pitchFamily="2" charset="0"/>
              </a:rPr>
              <a:t>অনুবাদের</a:t>
            </a:r>
            <a:r>
              <a:rPr lang="en-US" sz="28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 smtClean="0">
                <a:latin typeface="SutonnyMJ" pitchFamily="2" charset="0"/>
                <a:cs typeface="SutonnyMJ" pitchFamily="2" charset="0"/>
              </a:rPr>
              <a:t>জন্য</a:t>
            </a:r>
            <a:r>
              <a:rPr lang="en-US" sz="28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 smtClean="0">
                <a:latin typeface="SutonnyMJ" pitchFamily="2" charset="0"/>
                <a:cs typeface="SutonnyMJ" pitchFamily="2" charset="0"/>
              </a:rPr>
              <a:t>প্রয়োজনীয়</a:t>
            </a:r>
            <a:r>
              <a:rPr lang="en-US" sz="28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 smtClean="0">
                <a:latin typeface="SutonnyMJ" pitchFamily="2" charset="0"/>
                <a:cs typeface="SutonnyMJ" pitchFamily="2" charset="0"/>
              </a:rPr>
              <a:t>নিয়ম</a:t>
            </a:r>
            <a:endParaRPr lang="en-US" sz="2800" b="1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sz="2800" b="1" dirty="0" err="1" smtClean="0">
                <a:latin typeface="SutonnyMJ" pitchFamily="2" charset="0"/>
                <a:cs typeface="SutonnyMJ" pitchFamily="2" charset="0"/>
              </a:rPr>
              <a:t>ইংরেজি</a:t>
            </a:r>
            <a:r>
              <a:rPr lang="en-US" sz="28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 smtClean="0">
                <a:latin typeface="SutonnyMJ" pitchFamily="2" charset="0"/>
                <a:cs typeface="SutonnyMJ" pitchFamily="2" charset="0"/>
              </a:rPr>
              <a:t>থেকে</a:t>
            </a:r>
            <a:r>
              <a:rPr lang="en-US" sz="28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 smtClean="0">
                <a:latin typeface="SutonnyMJ" pitchFamily="2" charset="0"/>
                <a:cs typeface="SutonnyMJ" pitchFamily="2" charset="0"/>
              </a:rPr>
              <a:t>বাংলায়</a:t>
            </a:r>
            <a:r>
              <a:rPr lang="en-US" sz="28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 smtClean="0">
                <a:latin typeface="SutonnyMJ" pitchFamily="2" charset="0"/>
                <a:cs typeface="SutonnyMJ" pitchFamily="2" charset="0"/>
              </a:rPr>
              <a:t>অনুবাদ</a:t>
            </a:r>
            <a:r>
              <a:rPr lang="en-US" sz="28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 smtClean="0">
                <a:latin typeface="SutonnyMJ" pitchFamily="2" charset="0"/>
                <a:cs typeface="SutonnyMJ" pitchFamily="2" charset="0"/>
              </a:rPr>
              <a:t>করার</a:t>
            </a:r>
            <a:r>
              <a:rPr lang="en-US" sz="28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 smtClean="0">
                <a:latin typeface="SutonnyMJ" pitchFamily="2" charset="0"/>
                <a:cs typeface="SutonnyMJ" pitchFamily="2" charset="0"/>
              </a:rPr>
              <a:t>নিয়ম</a:t>
            </a:r>
            <a:endParaRPr lang="en-US" sz="2800" b="1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sz="2800" b="1" dirty="0" err="1" smtClean="0">
                <a:latin typeface="SutonnyMJ" pitchFamily="2" charset="0"/>
                <a:cs typeface="SutonnyMJ" pitchFamily="2" charset="0"/>
              </a:rPr>
              <a:t>অনুবাদের</a:t>
            </a:r>
            <a:r>
              <a:rPr lang="en-US" sz="28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 smtClean="0">
                <a:latin typeface="SutonnyMJ" pitchFamily="2" charset="0"/>
                <a:cs typeface="SutonnyMJ" pitchFamily="2" charset="0"/>
              </a:rPr>
              <a:t>নমুনা</a:t>
            </a:r>
            <a:r>
              <a:rPr lang="en-US" sz="28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 smtClean="0">
                <a:latin typeface="SutonnyMJ" pitchFamily="2" charset="0"/>
                <a:cs typeface="SutonnyMJ" pitchFamily="2" charset="0"/>
              </a:rPr>
              <a:t>অনুশীলনের</a:t>
            </a:r>
            <a:r>
              <a:rPr lang="en-US" sz="28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 smtClean="0">
                <a:latin typeface="SutonnyMJ" pitchFamily="2" charset="0"/>
                <a:cs typeface="SutonnyMJ" pitchFamily="2" charset="0"/>
              </a:rPr>
              <a:t>মাধ্যমে</a:t>
            </a:r>
            <a:r>
              <a:rPr lang="en-US" sz="28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 smtClean="0">
                <a:latin typeface="SutonnyMJ" pitchFamily="2" charset="0"/>
                <a:cs typeface="SutonnyMJ" pitchFamily="2" charset="0"/>
              </a:rPr>
              <a:t>অনুবাদে</a:t>
            </a:r>
            <a:r>
              <a:rPr lang="en-US" sz="28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 smtClean="0">
                <a:latin typeface="SutonnyMJ" pitchFamily="2" charset="0"/>
                <a:cs typeface="SutonnyMJ" pitchFamily="2" charset="0"/>
              </a:rPr>
              <a:t>দক্ষতা</a:t>
            </a:r>
            <a:r>
              <a:rPr lang="en-US" sz="28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 smtClean="0">
                <a:latin typeface="SutonnyMJ" pitchFamily="2" charset="0"/>
                <a:cs typeface="SutonnyMJ" pitchFamily="2" charset="0"/>
              </a:rPr>
              <a:t>অজ©ন</a:t>
            </a:r>
            <a:r>
              <a:rPr lang="en-US" sz="28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 smtClean="0">
                <a:latin typeface="SutonnyMJ" pitchFamily="2" charset="0"/>
                <a:cs typeface="SutonnyMJ" pitchFamily="2" charset="0"/>
              </a:rPr>
              <a:t>করতে</a:t>
            </a:r>
            <a:r>
              <a:rPr lang="en-US" sz="28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 smtClean="0">
                <a:latin typeface="SutonnyMJ" pitchFamily="2" charset="0"/>
                <a:cs typeface="SutonnyMJ" pitchFamily="2" charset="0"/>
              </a:rPr>
              <a:t>পারবে</a:t>
            </a:r>
            <a:r>
              <a:rPr lang="en-US" sz="2800" b="1" dirty="0" smtClean="0">
                <a:latin typeface="SutonnyMJ" pitchFamily="2" charset="0"/>
                <a:cs typeface="SutonnyMJ" pitchFamily="2" charset="0"/>
              </a:rPr>
              <a:t>।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err="1" smtClean="0"/>
              <a:t>পূর্বপাঠ</a:t>
            </a:r>
            <a:r>
              <a:rPr lang="en-US" b="1" dirty="0" smtClean="0"/>
              <a:t> </a:t>
            </a:r>
            <a:r>
              <a:rPr lang="en-US" b="1" dirty="0" err="1" smtClean="0"/>
              <a:t>যাচাই</a:t>
            </a:r>
            <a:endParaRPr lang="en-US" b="1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  <a:solidFill>
            <a:srgbClr val="FFFF00"/>
          </a:solidFill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4400" dirty="0" smtClean="0"/>
          </a:p>
          <a:p>
            <a:pPr>
              <a:buNone/>
            </a:pPr>
            <a:r>
              <a:rPr lang="en-US" sz="4400" dirty="0" err="1" smtClean="0"/>
              <a:t>ইংরেজি</a:t>
            </a:r>
            <a:r>
              <a:rPr lang="en-US" sz="4400" dirty="0" smtClean="0"/>
              <a:t>  </a:t>
            </a:r>
            <a:r>
              <a:rPr lang="en-US" sz="4400" dirty="0" err="1" smtClean="0"/>
              <a:t>শব্দের</a:t>
            </a:r>
            <a:r>
              <a:rPr lang="en-US" sz="4400" dirty="0" smtClean="0"/>
              <a:t> </a:t>
            </a:r>
            <a:r>
              <a:rPr lang="en-US" sz="4400" dirty="0" err="1" smtClean="0"/>
              <a:t>বাংলা</a:t>
            </a:r>
            <a:r>
              <a:rPr lang="en-US" sz="4400" dirty="0" smtClean="0"/>
              <a:t> </a:t>
            </a:r>
            <a:r>
              <a:rPr lang="en-US" sz="4400" dirty="0" err="1" smtClean="0"/>
              <a:t>পারিভাষিক</a:t>
            </a:r>
            <a:r>
              <a:rPr lang="en-US" sz="4400" dirty="0" smtClean="0"/>
              <a:t> </a:t>
            </a:r>
            <a:r>
              <a:rPr lang="en-US" sz="4400" dirty="0" err="1" smtClean="0"/>
              <a:t>রূপ</a:t>
            </a:r>
            <a:r>
              <a:rPr lang="en-US" sz="4400" dirty="0" smtClean="0"/>
              <a:t> </a:t>
            </a:r>
            <a:r>
              <a:rPr lang="en-US" sz="4400" dirty="0" err="1" smtClean="0"/>
              <a:t>লিখন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build="p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4"/>
          </a:solidFill>
        </p:spPr>
        <p:txBody>
          <a:bodyPr/>
          <a:lstStyle/>
          <a:p>
            <a:pPr algn="ctr"/>
            <a:endParaRPr lang="en-US" sz="4400" u="sng" dirty="0" smtClean="0">
              <a:latin typeface="SutonnyMJ" pitchFamily="2" charset="0"/>
              <a:cs typeface="SutonnyMJ" pitchFamily="2" charset="0"/>
            </a:endParaRPr>
          </a:p>
          <a:p>
            <a:pPr algn="ctr">
              <a:buNone/>
            </a:pPr>
            <a:endParaRPr lang="en-US" sz="4400" u="sng" dirty="0" smtClean="0"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6000" b="1" u="sng" dirty="0" err="1" smtClean="0">
                <a:latin typeface="SutonnyMJ" pitchFamily="2" charset="0"/>
                <a:cs typeface="SutonnyMJ" pitchFamily="2" charset="0"/>
              </a:rPr>
              <a:t>AvR‡Ki</a:t>
            </a:r>
            <a:r>
              <a:rPr lang="en-US" sz="6000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b="1" u="sng" dirty="0" err="1" smtClean="0">
                <a:latin typeface="SutonnyMJ" pitchFamily="2" charset="0"/>
                <a:cs typeface="SutonnyMJ" pitchFamily="2" charset="0"/>
              </a:rPr>
              <a:t>cvV</a:t>
            </a:r>
            <a:endParaRPr lang="en-US" sz="6000" b="1" u="sng" dirty="0" smtClean="0">
              <a:latin typeface="SutonnyMJ" pitchFamily="2" charset="0"/>
              <a:cs typeface="SutonnyMJ" pitchFamily="2" charset="0"/>
            </a:endParaRPr>
          </a:p>
          <a:p>
            <a:pPr algn="ctr">
              <a:buNone/>
            </a:pPr>
            <a:endParaRPr lang="en-US" sz="4400" b="1" u="sng" dirty="0" smtClean="0"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4400" b="1" u="sng" dirty="0" err="1" smtClean="0">
                <a:latin typeface="SutonnyMJ" pitchFamily="2" charset="0"/>
                <a:cs typeface="SutonnyMJ" pitchFamily="2" charset="0"/>
              </a:rPr>
              <a:t>পরিভাষা</a:t>
            </a:r>
            <a:r>
              <a:rPr lang="en-US" sz="4400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u="sng" dirty="0" err="1" smtClean="0">
                <a:latin typeface="SutonnyMJ" pitchFamily="2" charset="0"/>
                <a:cs typeface="SutonnyMJ" pitchFamily="2" charset="0"/>
              </a:rPr>
              <a:t>বা</a:t>
            </a:r>
            <a:r>
              <a:rPr lang="en-US" sz="4400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u="sng" dirty="0" err="1" smtClean="0">
                <a:latin typeface="SutonnyMJ" pitchFamily="2" charset="0"/>
                <a:cs typeface="SutonnyMJ" pitchFamily="2" charset="0"/>
              </a:rPr>
              <a:t>পারিভাষিক</a:t>
            </a:r>
            <a:r>
              <a:rPr lang="en-US" sz="4400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u="sng" dirty="0" err="1" smtClean="0">
                <a:latin typeface="SutonnyMJ" pitchFamily="2" charset="0"/>
                <a:cs typeface="SutonnyMJ" pitchFamily="2" charset="0"/>
              </a:rPr>
              <a:t>শব্দ</a:t>
            </a:r>
            <a:r>
              <a:rPr lang="en-US" sz="4400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u="sng" dirty="0" err="1" smtClean="0">
                <a:latin typeface="SutonnyMJ" pitchFamily="2" charset="0"/>
                <a:cs typeface="SutonnyMJ" pitchFamily="2" charset="0"/>
              </a:rPr>
              <a:t>অনুশীলন</a:t>
            </a:r>
            <a:endParaRPr lang="en-US" sz="4400" b="1" u="sng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315200" y="4191000"/>
            <a:ext cx="16002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পাঠ-৩/৩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blipFill>
            <a:blip r:embed="rId2"/>
            <a:tile tx="0" ty="0" sx="100000" sy="100000" flip="none" algn="tl"/>
          </a:blipFill>
          <a:ln w="76200">
            <a:solidFill>
              <a:schemeClr val="tx1"/>
            </a:solidFill>
          </a:ln>
        </p:spPr>
        <p:txBody>
          <a:bodyPr/>
          <a:lstStyle/>
          <a:p>
            <a:r>
              <a:rPr lang="en-US" b="1" dirty="0" err="1" smtClean="0"/>
              <a:t>শিখনফল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  <a:blipFill>
            <a:blip r:embed="rId3"/>
            <a:tile tx="0" ty="0" sx="100000" sy="100000" flip="none" algn="tl"/>
          </a:blipFill>
          <a:ln w="76200"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rgbClr val="002060"/>
                </a:solidFill>
              </a:rPr>
              <a:t>এই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পাঠ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শেষে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শিক্ষা</a:t>
            </a:r>
            <a:r>
              <a:rPr lang="en-US" sz="40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_©xiv</a:t>
            </a:r>
            <a:r>
              <a:rPr lang="en-US" sz="40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:</a:t>
            </a:r>
          </a:p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পরিভাষা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বা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পারিভাষিক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শব্দ</a:t>
            </a: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পরিভাষা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ও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শব্দের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পাথ©ক্য</a:t>
            </a: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পরিভাষা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ও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বিদেশি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শব্দের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পাথ©ক্য</a:t>
            </a: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বাংলা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পারিভাষিক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শব্দ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প্রণয়ণের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প্রচেষ্টা</a:t>
            </a: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পরিভাষা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করার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ক্ষেত্রে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লক্ষণীয়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বিষয়</a:t>
            </a: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পারিভাষিক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শব্দের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প্রয়োজন</a:t>
            </a: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নিবা©চিত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দাপ্তরিক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শব্দ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ও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পরিভাষা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সম্পকে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©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ধারণা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এবং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দক্ষতা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অজ©ন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করবে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।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2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4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0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6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22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8915400" cy="682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828800"/>
                <a:gridCol w="1828800"/>
                <a:gridCol w="1600200"/>
              </a:tblGrid>
              <a:tr h="6705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Times New Roman"/>
                        </a:rPr>
                        <a:t>Patron</a:t>
                      </a: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</a:rPr>
                        <a:t>Policy holder</a:t>
                      </a: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</a:rPr>
                        <a:t>Protocol</a:t>
                      </a: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</a:rPr>
                        <a:t>Rank</a:t>
                      </a: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</a:rPr>
                        <a:t>Revenue</a:t>
                      </a: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6705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Pay bill</a:t>
                      </a: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Postage</a:t>
                      </a: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Provost</a:t>
                      </a: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Ratio</a:t>
                      </a: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Right</a:t>
                      </a: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6705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Payment</a:t>
                      </a: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Post graduate</a:t>
                      </a: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Public Health</a:t>
                      </a: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Records</a:t>
                      </a: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Riot</a:t>
                      </a: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6705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Per capita</a:t>
                      </a: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post mortem</a:t>
                      </a: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Public works</a:t>
                      </a: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Referendum</a:t>
                      </a: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Routine</a:t>
                      </a: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6705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Petition</a:t>
                      </a: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Pottery</a:t>
                      </a: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Quack</a:t>
                      </a: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Refugee</a:t>
                      </a: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Rule</a:t>
                      </a: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6705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Pharmaceutical</a:t>
                      </a: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Poultry</a:t>
                      </a: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Quantum</a:t>
                      </a: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Registration</a:t>
                      </a: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Sabotage</a:t>
                      </a: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6705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Photograph</a:t>
                      </a: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Prehistoric</a:t>
                      </a: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Quarantine</a:t>
                      </a: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Relief</a:t>
                      </a: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sanitation</a:t>
                      </a: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6705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Pioneer</a:t>
                      </a: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Prison</a:t>
                      </a: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Queue</a:t>
                      </a: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Renew</a:t>
                      </a: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Sanction</a:t>
                      </a: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6705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Poetics</a:t>
                      </a: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Profession</a:t>
                      </a: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Quota</a:t>
                      </a: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Republic</a:t>
                      </a: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Satellite</a:t>
                      </a: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6705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Pole star</a:t>
                      </a: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Project</a:t>
                      </a: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Quotation</a:t>
                      </a: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Resign</a:t>
                      </a: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Saving</a:t>
                      </a: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0" y="0"/>
          <a:ext cx="90678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828800"/>
                <a:gridCol w="1828800"/>
                <a:gridCol w="1752600"/>
              </a:tblGrid>
              <a:tr h="8572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Times New Roman"/>
                          <a:ea typeface="Times New Roman"/>
                        </a:rPr>
                        <a:t>Scale</a:t>
                      </a:r>
                    </a:p>
                  </a:txBody>
                  <a:tcPr marL="68580" marR="68580" marT="0" marB="0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latin typeface="Times New Roman"/>
                          <a:ea typeface="Times New Roman"/>
                        </a:rPr>
                        <a:t>Specimen</a:t>
                      </a:r>
                    </a:p>
                  </a:txBody>
                  <a:tcPr marL="68580" marR="68580" marT="0" marB="0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Times New Roman"/>
                        </a:rPr>
                        <a:t>State prisoner</a:t>
                      </a:r>
                      <a:endParaRPr lang="en-US" sz="3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Superior</a:t>
                      </a:r>
                      <a:endParaRPr lang="en-US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latin typeface="Times New Roman"/>
                          <a:ea typeface="Times New Roman"/>
                        </a:rPr>
                        <a:t>Termination</a:t>
                      </a:r>
                    </a:p>
                  </a:txBody>
                  <a:tcPr marL="68580" marR="68580" marT="0" marB="0"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  <a:tr h="8572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Schedule</a:t>
                      </a:r>
                    </a:p>
                  </a:txBody>
                  <a:tcPr marL="68580" marR="68580" marT="0" marB="0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Speaker</a:t>
                      </a:r>
                    </a:p>
                  </a:txBody>
                  <a:tcPr marL="68580" marR="68580" marT="0" marB="0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Strategy</a:t>
                      </a:r>
                    </a:p>
                  </a:txBody>
                  <a:tcPr marL="68580" marR="68580" marT="0" marB="0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Super tax</a:t>
                      </a:r>
                    </a:p>
                  </a:txBody>
                  <a:tcPr marL="68580" marR="68580" marT="0" marB="0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Terminology</a:t>
                      </a:r>
                    </a:p>
                  </a:txBody>
                  <a:tcPr marL="68580" marR="68580" marT="0" marB="0"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  <a:tr h="8572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Scroll</a:t>
                      </a:r>
                    </a:p>
                  </a:txBody>
                  <a:tcPr marL="68580" marR="68580" marT="0" marB="0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Specialist</a:t>
                      </a:r>
                    </a:p>
                  </a:txBody>
                  <a:tcPr marL="68580" marR="68580" marT="0" marB="0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Sub</a:t>
                      </a:r>
                    </a:p>
                  </a:txBody>
                  <a:tcPr marL="68580" marR="68580" marT="0" marB="0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Supplement</a:t>
                      </a:r>
                    </a:p>
                  </a:txBody>
                  <a:tcPr marL="68580" marR="68580" marT="0" marB="0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Test</a:t>
                      </a:r>
                    </a:p>
                  </a:txBody>
                  <a:tcPr marL="68580" marR="68580" marT="0" marB="0"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  <a:tr h="8572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Secretary general</a:t>
                      </a:r>
                      <a:endParaRPr lang="en-US" sz="4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Sponsor</a:t>
                      </a:r>
                    </a:p>
                  </a:txBody>
                  <a:tcPr marL="68580" marR="68580" marT="0" marB="0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Sublet</a:t>
                      </a:r>
                    </a:p>
                  </a:txBody>
                  <a:tcPr marL="68580" marR="68580" marT="0" marB="0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Surgery</a:t>
                      </a:r>
                    </a:p>
                  </a:txBody>
                  <a:tcPr marL="68580" marR="68580" marT="0" marB="0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Thesis</a:t>
                      </a:r>
                    </a:p>
                  </a:txBody>
                  <a:tcPr marL="68580" marR="68580" marT="0" marB="0"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  <a:tr h="8572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Secular</a:t>
                      </a:r>
                    </a:p>
                  </a:txBody>
                  <a:tcPr marL="68580" marR="68580" marT="0" marB="0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Spokesman</a:t>
                      </a:r>
                    </a:p>
                  </a:txBody>
                  <a:tcPr marL="68580" marR="68580" marT="0" marB="0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Subscriber</a:t>
                      </a:r>
                    </a:p>
                  </a:txBody>
                  <a:tcPr marL="68580" marR="68580" marT="0" marB="0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Table</a:t>
                      </a:r>
                    </a:p>
                  </a:txBody>
                  <a:tcPr marL="68580" marR="68580" marT="0" marB="0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Title</a:t>
                      </a:r>
                    </a:p>
                  </a:txBody>
                  <a:tcPr marL="68580" marR="68580" marT="0" marB="0"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  <a:tr h="8572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Self-assessment</a:t>
                      </a:r>
                      <a:endParaRPr lang="en-US" sz="36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Spy</a:t>
                      </a:r>
                    </a:p>
                  </a:txBody>
                  <a:tcPr marL="68580" marR="68580" marT="0" marB="0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Subsidy</a:t>
                      </a:r>
                    </a:p>
                  </a:txBody>
                  <a:tcPr marL="68580" marR="68580" marT="0" marB="0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Telecast</a:t>
                      </a:r>
                    </a:p>
                  </a:txBody>
                  <a:tcPr marL="68580" marR="68580" marT="0" marB="0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Token</a:t>
                      </a:r>
                    </a:p>
                  </a:txBody>
                  <a:tcPr marL="68580" marR="68580" marT="0" marB="0"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  <a:tr h="8572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Senior</a:t>
                      </a:r>
                    </a:p>
                  </a:txBody>
                  <a:tcPr marL="68580" marR="68580" marT="0" marB="0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Staff</a:t>
                      </a:r>
                    </a:p>
                  </a:txBody>
                  <a:tcPr marL="68580" marR="68580" marT="0" marB="0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Suffrage</a:t>
                      </a:r>
                    </a:p>
                  </a:txBody>
                  <a:tcPr marL="68580" marR="68580" marT="0" marB="0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Telescope</a:t>
                      </a:r>
                    </a:p>
                  </a:txBody>
                  <a:tcPr marL="68580" marR="68580" marT="0" marB="0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Tourism</a:t>
                      </a:r>
                    </a:p>
                  </a:txBody>
                  <a:tcPr marL="68580" marR="68580" marT="0" marB="0"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  <a:tr h="8572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Shorthand</a:t>
                      </a:r>
                    </a:p>
                  </a:txBody>
                  <a:tcPr marL="68580" marR="68580" marT="0" marB="0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Standard of living</a:t>
                      </a:r>
                      <a:endParaRPr lang="en-US" sz="4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Summit</a:t>
                      </a:r>
                      <a:endParaRPr lang="en-US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Tender</a:t>
                      </a:r>
                    </a:p>
                  </a:txBody>
                  <a:tcPr marL="68580" marR="68580" marT="0" marB="0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Treasurer</a:t>
                      </a:r>
                    </a:p>
                  </a:txBody>
                  <a:tcPr marL="68580" marR="68580" marT="0" marB="0"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0" y="1"/>
          <a:ext cx="8915401" cy="67992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8064"/>
                <a:gridCol w="1798064"/>
                <a:gridCol w="1798064"/>
                <a:gridCol w="1798064"/>
                <a:gridCol w="1723145"/>
              </a:tblGrid>
              <a:tr h="68579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Times New Roman"/>
                        </a:rPr>
                        <a:t>Tribe</a:t>
                      </a: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Times New Roman"/>
                        </a:rPr>
                        <a:t>Vacation</a:t>
                      </a: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</a:rPr>
                        <a:t>Vide</a:t>
                      </a: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</a:rPr>
                        <a:t>Will</a:t>
                      </a: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</a:rPr>
                        <a:t>Voice Vote</a:t>
                      </a: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</a:tr>
              <a:tr h="74460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Trilogy</a:t>
                      </a: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Vaccination</a:t>
                      </a: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Viva-voce</a:t>
                      </a: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Wireless</a:t>
                      </a: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pass-word</a:t>
                      </a: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</a:tr>
              <a:tr h="5479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Typist</a:t>
                      </a: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Valid</a:t>
                      </a: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Vocabulary</a:t>
                      </a: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Witness</a:t>
                      </a: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Stock-Market</a:t>
                      </a: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</a:tr>
              <a:tr h="5057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Ultimatum</a:t>
                      </a: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Proforma</a:t>
                      </a:r>
                      <a:endParaRPr lang="en-US" sz="2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Vocation</a:t>
                      </a: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Workshop</a:t>
                      </a: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Tradition</a:t>
                      </a: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</a:tr>
              <a:tr h="60890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Unclaimed</a:t>
                      </a: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Venue</a:t>
                      </a: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Vote</a:t>
                      </a: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Worship</a:t>
                      </a: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Voice Vote</a:t>
                      </a: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</a:tr>
              <a:tr h="74460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Unit</a:t>
                      </a: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Doner</a:t>
                      </a:r>
                      <a:endParaRPr lang="en-US" sz="2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Wage-board</a:t>
                      </a: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X-ray</a:t>
                      </a: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Vision</a:t>
                      </a:r>
                      <a:endParaRPr lang="en-US" sz="2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</a:tr>
              <a:tr h="5703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Uniform</a:t>
                      </a: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Exchange</a:t>
                      </a: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War crime</a:t>
                      </a: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Year-book</a:t>
                      </a: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Valuation</a:t>
                      </a:r>
                      <a:endParaRPr lang="en-US" sz="2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</a:tr>
              <a:tr h="47767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Universal</a:t>
                      </a: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Meseum</a:t>
                      </a:r>
                      <a:endParaRPr lang="en-US" sz="2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Walk-out</a:t>
                      </a: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Year calendar</a:t>
                      </a: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Treaty</a:t>
                      </a:r>
                      <a:endParaRPr lang="en-US" sz="2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</a:tr>
              <a:tr h="5760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Up-to-date</a:t>
                      </a: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Vehicle</a:t>
                      </a: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Whip</a:t>
                      </a: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Zone</a:t>
                      </a: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Vice-Chairman</a:t>
                      </a:r>
                      <a:endParaRPr lang="en-US" sz="2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</a:tr>
              <a:tr h="74460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Urbanization</a:t>
                      </a: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Vice chancellor</a:t>
                      </a: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White paper</a:t>
                      </a: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Sample</a:t>
                      </a: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Zoo</a:t>
                      </a:r>
                      <a:endParaRPr lang="en-US" sz="2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905000"/>
          </a:xfrm>
          <a:solidFill>
            <a:schemeClr val="accent6">
              <a:lumMod val="60000"/>
              <a:lumOff val="40000"/>
            </a:schemeClr>
          </a:solidFill>
          <a:ln w="76200"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en-US" sz="4800" b="1" dirty="0" err="1" smtClean="0"/>
              <a:t>বাড়ির</a:t>
            </a:r>
            <a:r>
              <a:rPr lang="en-US" sz="4800" b="1" dirty="0" smtClean="0"/>
              <a:t> </a:t>
            </a:r>
            <a:r>
              <a:rPr lang="en-US" sz="4800" b="1" dirty="0" err="1" smtClean="0"/>
              <a:t>কাজ</a:t>
            </a:r>
            <a:r>
              <a:rPr lang="en-US" sz="4800" b="1" dirty="0" smtClean="0"/>
              <a:t>: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8800"/>
            <a:ext cx="9144000" cy="5029200"/>
          </a:xfrm>
          <a:solidFill>
            <a:srgbClr val="00B0F0"/>
          </a:solidFill>
          <a:ln w="76200">
            <a:solidFill>
              <a:schemeClr val="tx1"/>
            </a:solidFill>
          </a:ln>
        </p:spPr>
        <p:txBody>
          <a:bodyPr/>
          <a:lstStyle/>
          <a:p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endParaRPr lang="en-US" b="1" dirty="0" smtClean="0"/>
          </a:p>
          <a:p>
            <a:r>
              <a:rPr lang="en-US" sz="4000" b="1" dirty="0" err="1" smtClean="0"/>
              <a:t>উল্লিখিত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ইংরেজি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শব্দগুলোর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পারিভাষিক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রূপ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লিখে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আনবে</a:t>
            </a:r>
            <a:endParaRPr lang="en-US" sz="4000" b="1" dirty="0" smtClean="0"/>
          </a:p>
          <a:p>
            <a:pPr>
              <a:buNone/>
            </a:pP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2"/>
          </a:solidFill>
          <a:ln w="76200">
            <a:solidFill>
              <a:srgbClr val="FFFF00"/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9600" b="1" dirty="0" smtClean="0">
                <a:solidFill>
                  <a:srgbClr val="002060"/>
                </a:solidFill>
              </a:rPr>
              <a:t>ধ</a:t>
            </a:r>
          </a:p>
          <a:p>
            <a:pPr algn="ctr">
              <a:buNone/>
            </a:pPr>
            <a:r>
              <a:rPr lang="en-US" sz="9600" b="1" dirty="0" err="1" smtClean="0">
                <a:solidFill>
                  <a:srgbClr val="002060"/>
                </a:solidFill>
              </a:rPr>
              <a:t>ন্য</a:t>
            </a:r>
            <a:endParaRPr lang="en-US" sz="9600" b="1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en-US" sz="9600" b="1" dirty="0" err="1" smtClean="0">
                <a:solidFill>
                  <a:srgbClr val="002060"/>
                </a:solidFill>
              </a:rPr>
              <a:t>বা</a:t>
            </a:r>
            <a:endParaRPr lang="en-US" sz="9600" b="1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en-US" sz="9600" b="1" dirty="0" smtClean="0">
                <a:solidFill>
                  <a:srgbClr val="002060"/>
                </a:solidFill>
              </a:rPr>
              <a:t>দ</a:t>
            </a:r>
            <a:endParaRPr lang="en-US" sz="96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4800" b="1" dirty="0" err="1" smtClean="0">
                <a:latin typeface="SutonnyMJ" pitchFamily="2" charset="0"/>
                <a:cs typeface="SutonnyMJ" pitchFamily="2" charset="0"/>
              </a:rPr>
              <a:t>Abyev</a:t>
            </a:r>
            <a:r>
              <a:rPr lang="en-US" sz="4800" b="1" dirty="0" smtClean="0">
                <a:latin typeface="SutonnyMJ" pitchFamily="2" charset="0"/>
                <a:cs typeface="SutonnyMJ" pitchFamily="2" charset="0"/>
              </a:rPr>
              <a:t>` </a:t>
            </a:r>
            <a:r>
              <a:rPr lang="en-US" sz="4800" b="1" dirty="0" err="1" smtClean="0">
                <a:latin typeface="SutonnyMJ" pitchFamily="2" charset="0"/>
                <a:cs typeface="SutonnyMJ" pitchFamily="2" charset="0"/>
              </a:rPr>
              <a:t>Kx</a:t>
            </a:r>
            <a:r>
              <a:rPr lang="en-US" sz="4800" b="1" dirty="0" smtClean="0">
                <a:latin typeface="SutonnyMJ" pitchFamily="2" charset="0"/>
                <a:cs typeface="SutonnyMJ" pitchFamily="2" charset="0"/>
              </a:rPr>
              <a:t> I </a:t>
            </a:r>
            <a:r>
              <a:rPr lang="en-US" sz="4800" b="1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sz="48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b="1" dirty="0" err="1" smtClean="0">
                <a:latin typeface="SutonnyMJ" pitchFamily="2" charset="0"/>
                <a:cs typeface="SutonnyMJ" pitchFamily="2" charset="0"/>
              </a:rPr>
              <a:t>cÖ‡qvRb</a:t>
            </a:r>
            <a:endParaRPr lang="en-US" sz="4800" b="1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  <a:ln w="57150">
            <a:solidFill>
              <a:schemeClr val="tx1"/>
            </a:solidFill>
          </a:ln>
        </p:spPr>
        <p:txBody>
          <a:bodyPr/>
          <a:lstStyle/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 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Abyev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`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Kv‡bv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e³e¨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iPbv‡K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GK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fvlv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†_‡K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fvlvq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iƒcvšÍwiZ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Kiv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iPbvi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e³e¨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wel‡qi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cwieZ©b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bv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K‡i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fvlvMZ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cwieZ©bB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Abyev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`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ZR©gv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e‡j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we‡ewPZ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pPr algn="ctr">
              <a:buNone/>
            </a:pPr>
            <a:r>
              <a:rPr lang="en-US" sz="4000" b="1" u="sng" dirty="0" err="1" smtClean="0">
                <a:latin typeface="SutonnyMJ" pitchFamily="2" charset="0"/>
                <a:cs typeface="SutonnyMJ" pitchFamily="2" charset="0"/>
              </a:rPr>
              <a:t>Abyev‡`i</a:t>
            </a:r>
            <a:r>
              <a:rPr lang="en-US" sz="4000" b="1" u="sng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000" b="1" u="sng" dirty="0" err="1" smtClean="0">
                <a:latin typeface="SutonnyMJ" pitchFamily="2" charset="0"/>
                <a:cs typeface="SutonnyMJ" pitchFamily="2" charset="0"/>
              </a:rPr>
              <a:t>kÖwYwefvM</a:t>
            </a:r>
            <a:endParaRPr lang="en-US" sz="4000" b="1" u="sng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sz="36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Abyev</a:t>
            </a:r>
            <a:r>
              <a:rPr lang="en-US" sz="36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` </a:t>
            </a:r>
            <a:r>
              <a:rPr lang="en-US" sz="36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KvR‡K</a:t>
            </a:r>
            <a:r>
              <a:rPr lang="en-US" sz="36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`y </a:t>
            </a:r>
            <a:r>
              <a:rPr lang="en-US" sz="36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fv‡M</a:t>
            </a:r>
            <a:r>
              <a:rPr lang="en-US" sz="36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fvM</a:t>
            </a:r>
            <a:r>
              <a:rPr lang="en-US" sz="36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Kiv</a:t>
            </a:r>
            <a:r>
              <a:rPr lang="en-US" sz="36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hvq</a:t>
            </a:r>
            <a:r>
              <a:rPr lang="en-US" sz="36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| †</a:t>
            </a:r>
            <a:r>
              <a:rPr lang="en-US" sz="36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hgb</a:t>
            </a:r>
            <a:r>
              <a:rPr lang="en-US" sz="36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:</a:t>
            </a:r>
          </a:p>
          <a:p>
            <a:pPr marL="514350" indent="-514350">
              <a:buAutoNum type="arabicPeriod"/>
            </a:pP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AvÿwiK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Abyev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` (</a:t>
            </a:r>
            <a:r>
              <a:rPr lang="en-US" b="1" dirty="0" smtClean="0">
                <a:latin typeface="+mj-lt"/>
                <a:cs typeface="SutonnyMJ" pitchFamily="2" charset="0"/>
              </a:rPr>
              <a:t>Literal translation ) :</a:t>
            </a:r>
          </a:p>
          <a:p>
            <a:pPr marL="514350" indent="-514350">
              <a:buNone/>
            </a:pPr>
            <a:r>
              <a:rPr lang="en-US" b="1" dirty="0" smtClean="0">
                <a:latin typeface="SutonnyMJ" pitchFamily="2" charset="0"/>
                <a:cs typeface="SutonnyMJ" pitchFamily="2" charset="0"/>
              </a:rPr>
              <a:t>2. 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fvevbyev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` (</a:t>
            </a:r>
            <a:r>
              <a:rPr lang="en-US" b="1" dirty="0" smtClean="0">
                <a:latin typeface="+mj-lt"/>
                <a:cs typeface="SutonnyMJ" pitchFamily="2" charset="0"/>
              </a:rPr>
              <a:t> Faithful rendering / </a:t>
            </a:r>
            <a:r>
              <a:rPr lang="en-US" b="1" dirty="0" err="1" smtClean="0">
                <a:latin typeface="+mj-lt"/>
                <a:cs typeface="SutonnyMJ" pitchFamily="2" charset="0"/>
              </a:rPr>
              <a:t>transcreation</a:t>
            </a:r>
            <a:r>
              <a:rPr lang="en-US" b="1" dirty="0" smtClean="0">
                <a:latin typeface="+mj-lt"/>
                <a:cs typeface="SutonnyMJ" pitchFamily="2" charset="0"/>
              </a:rPr>
              <a:t> ) :</a:t>
            </a:r>
            <a:endParaRPr lang="en-US" b="1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ln w="76200">
            <a:solidFill>
              <a:schemeClr val="tx1"/>
            </a:solidFill>
          </a:ln>
        </p:spPr>
        <p:txBody>
          <a:bodyPr/>
          <a:lstStyle/>
          <a:p>
            <a:pPr marL="514350" indent="-514350">
              <a:buAutoNum type="arabicPeriod"/>
            </a:pP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AvÿwiK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Abyev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` (</a:t>
            </a:r>
            <a:r>
              <a:rPr lang="en-US" b="1" dirty="0" smtClean="0">
                <a:cs typeface="SutonnyMJ" pitchFamily="2" charset="0"/>
              </a:rPr>
              <a:t>Literal translation ) :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g~j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fvlvi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cÖwZwU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k‡ãi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cÖwZkã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e¨envi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K‡i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†h-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Abyev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`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Kiv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Zv‡K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AvÿwiK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Abyev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`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ejv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AvBb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I `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wjj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msµvšÍ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wel‡qi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Abyev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`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AvÿwiK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Abyev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`|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Ávb-weÁvb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wkí-mvwn‡Z¨i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welq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AvÿwiK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Abyev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‡`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mdjZv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e‡q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Av‡b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bv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GRb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cÖ‡qvRb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fvevbyev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`|</a:t>
            </a:r>
          </a:p>
          <a:p>
            <a:pPr marL="514350" indent="-514350">
              <a:buAutoNum type="arabicPeriod"/>
            </a:pP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fvevbyev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` (</a:t>
            </a:r>
            <a:r>
              <a:rPr lang="en-US" b="1" dirty="0" smtClean="0">
                <a:cs typeface="SutonnyMJ" pitchFamily="2" charset="0"/>
              </a:rPr>
              <a:t> Faithful rendering / </a:t>
            </a:r>
            <a:r>
              <a:rPr lang="en-US" b="1" dirty="0" err="1" smtClean="0">
                <a:cs typeface="SutonnyMJ" pitchFamily="2" charset="0"/>
              </a:rPr>
              <a:t>transcreation</a:t>
            </a:r>
            <a:r>
              <a:rPr lang="en-US" b="1" dirty="0" smtClean="0">
                <a:cs typeface="SutonnyMJ" pitchFamily="2" charset="0"/>
              </a:rPr>
              <a:t> ) :</a:t>
            </a:r>
          </a:p>
          <a:p>
            <a:pPr marL="514350" indent="-514350">
              <a:buNone/>
            </a:pPr>
            <a:r>
              <a:rPr lang="en-US" b="1" dirty="0" smtClean="0">
                <a:latin typeface="SutonnyMJ" pitchFamily="2" charset="0"/>
                <a:cs typeface="SutonnyMJ" pitchFamily="2" charset="0"/>
              </a:rPr>
              <a:t>    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†h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Abyev‡`i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gva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¨‡g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g~j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fvlvq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w¯’Z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g~j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fve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AÿzYœ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i‡L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wb‡Ri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fvlvq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welqe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¯‘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Dc¯’vwcZ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Ges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g~j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fvlvq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e¨eüZ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kã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evK¨MVb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BZ¨vw`‡K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D‡cÿv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K‡i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Aci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fvlvq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(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wb‡Ri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fvlvq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)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g~jfve‡K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Zz‡j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aiv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Abyev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`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Kiv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nq,Zv‡K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fvevbyev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`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e‡j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pPr marL="514350" indent="-514350"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  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fvevbyev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‡`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g~j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iPbvi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cÖwZwU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k‡ãi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Abyev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`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Kiv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bv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m„Rbkxj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iPbvi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ÿ‡Î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fvevbyev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` ¸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iæZ¡c~Y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©|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Abyev‡`i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ÿ‡Î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fvevbyev`B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kÖô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e‡j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¯^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xK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…Z|</a:t>
            </a:r>
          </a:p>
          <a:p>
            <a:pPr marL="514350" indent="-514350">
              <a:buAutoNum type="arabicPeriod"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 marL="514350" indent="-514350"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 marL="514350" indent="-514350">
              <a:buNone/>
            </a:pPr>
            <a:endParaRPr lang="en-US" dirty="0" smtClean="0">
              <a:cs typeface="SutonnyMJ" pitchFamily="2" charset="0"/>
            </a:endParaRPr>
          </a:p>
          <a:p>
            <a:pPr>
              <a:buNone/>
            </a:pP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  <a:ln w="76200">
            <a:solidFill>
              <a:schemeClr val="tx1"/>
            </a:solidFill>
          </a:ln>
        </p:spPr>
        <p:txBody>
          <a:bodyPr/>
          <a:lstStyle/>
          <a:p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Bs‡iwR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†_‡K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evsjvq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Abyev‡`i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bgybv</a:t>
            </a:r>
            <a:endParaRPr lang="en-US" b="1" u="sng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486400"/>
          </a:xfrm>
          <a:ln w="76200">
            <a:solidFill>
              <a:srgbClr val="00B0F0"/>
            </a:solidFill>
          </a:ln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4000" dirty="0" smtClean="0"/>
              <a:t>A  good teacher is one of the most important people in any country. Bangladesh needs good teachers. A good teacher makes lessons interesting. He keeps  pupils and students awake. He also makes them confident and proves them clever. Everybody has something valuable in him. A good teacher discovers the treasure hidden inside each student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US" sz="5400" b="1" dirty="0" err="1" smtClean="0">
                <a:latin typeface="SutonnyMJ" pitchFamily="2" charset="0"/>
                <a:cs typeface="SutonnyMJ" pitchFamily="2" charset="0"/>
              </a:rPr>
              <a:t>Abyev</a:t>
            </a:r>
            <a:r>
              <a:rPr lang="en-US" sz="5400" b="1" dirty="0" smtClean="0">
                <a:latin typeface="SutonnyMJ" pitchFamily="2" charset="0"/>
                <a:cs typeface="SutonnyMJ" pitchFamily="2" charset="0"/>
              </a:rPr>
              <a:t>` :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GKRb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fvj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wkÿK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†h †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Kvb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†`‡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ki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me‡P‡q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¸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iæZ¡c~Y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© e¨w³‡Z¡I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g‡a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Ab¨Zg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|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evsjv‡`‡k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fvj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wkÿ‡Ki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cÖ‡qvRb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Av‡Q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|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GKRb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fvj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wkÿK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cvV‡K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wPËvKl©K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Ki‡Z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cv‡ib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|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wZwb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QvÎ-QvÎx‡`i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mRvM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iv‡Lb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|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wZwb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Zv‡`i‡K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wek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¦¯Í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K‡i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Zv‡jb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Ges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PvjvK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e‡j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cÖgvY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K‡ib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|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cÖ‡Z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¨‡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Ki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gv‡SB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g~j¨evb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wKQz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e¯‘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myß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_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v‡K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|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GKRb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fvj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wkÿK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cÖ‡Z¨K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Qv‡Îi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myß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cÖwZfvi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weKvk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NUv‡Z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cv‡ib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| </a:t>
            </a:r>
            <a:endParaRPr lang="en-US" sz="5400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sz="4400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2"/>
          </a:solidFill>
          <a:ln w="5715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sz="4900" b="1" u="sng" dirty="0" err="1" smtClean="0">
                <a:latin typeface="SutonnyMJ" pitchFamily="2" charset="0"/>
                <a:cs typeface="SutonnyMJ" pitchFamily="2" charset="0"/>
              </a:rPr>
              <a:t>c~e©cvV</a:t>
            </a:r>
            <a:r>
              <a:rPr lang="en-US" sz="4900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900" b="1" u="sng" dirty="0" err="1" smtClean="0">
                <a:latin typeface="SutonnyMJ" pitchFamily="2" charset="0"/>
                <a:cs typeface="SutonnyMJ" pitchFamily="2" charset="0"/>
              </a:rPr>
              <a:t>hvPvB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dirty="0" smtClean="0">
                <a:latin typeface="SutonnyMJ" pitchFamily="2" charset="0"/>
                <a:cs typeface="SutonnyMJ" pitchFamily="2" charset="0"/>
              </a:rPr>
            </a:b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Abyev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`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Kx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I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cÖ‡qvRb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486400"/>
          </a:xfr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txBody>
          <a:bodyPr/>
          <a:lstStyle/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	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Abyev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`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Kv‡bv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e³e¨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iPbv‡K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GK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fvlv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†_‡K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fvlvq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iƒcvšÍwiZ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Kiv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iPbvi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e³e¨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wel‡qi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cwieZ©b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bv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K‡i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fvlvMZ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cwieZ©bB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Abyev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`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ZR©gv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e‡j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we‡ewPZ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pPr algn="ctr">
              <a:buNone/>
            </a:pPr>
            <a:r>
              <a:rPr lang="en-US" sz="4000" b="1" u="sng" dirty="0" err="1" smtClean="0">
                <a:latin typeface="SutonnyMJ" pitchFamily="2" charset="0"/>
                <a:cs typeface="SutonnyMJ" pitchFamily="2" charset="0"/>
              </a:rPr>
              <a:t>Abyev‡`i</a:t>
            </a:r>
            <a:r>
              <a:rPr lang="en-US" sz="4000" b="1" u="sng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000" b="1" u="sng" dirty="0" err="1" smtClean="0">
                <a:latin typeface="SutonnyMJ" pitchFamily="2" charset="0"/>
                <a:cs typeface="SutonnyMJ" pitchFamily="2" charset="0"/>
              </a:rPr>
              <a:t>kÖwYwefvM</a:t>
            </a:r>
            <a:endParaRPr lang="en-US" sz="4000" b="1" u="sng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	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Abyev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`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KvR‡K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`y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fv‡M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fvM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Kiv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hvq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| †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hgb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:</a:t>
            </a:r>
          </a:p>
          <a:p>
            <a:pPr marL="514350" indent="-514350">
              <a:buAutoNum type="arabicPeriod"/>
            </a:pPr>
            <a:r>
              <a:rPr lang="en-US" dirty="0" err="1" smtClean="0">
                <a:latin typeface="SutonnyMJ" pitchFamily="2" charset="0"/>
                <a:cs typeface="SutonnyMJ" pitchFamily="2" charset="0"/>
              </a:rPr>
              <a:t>AvÿwiK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Abyev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` (</a:t>
            </a:r>
            <a:r>
              <a:rPr lang="en-US" dirty="0" smtClean="0">
                <a:cs typeface="SutonnyMJ" pitchFamily="2" charset="0"/>
              </a:rPr>
              <a:t>Literal translation )</a:t>
            </a:r>
          </a:p>
          <a:p>
            <a:pPr marL="514350" indent="-514350"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2.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fvevbyev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` (</a:t>
            </a:r>
            <a:r>
              <a:rPr lang="en-US" dirty="0" smtClean="0">
                <a:cs typeface="SutonnyMJ" pitchFamily="2" charset="0"/>
              </a:rPr>
              <a:t> Faithful rendering / </a:t>
            </a:r>
            <a:r>
              <a:rPr lang="en-US" dirty="0" err="1" smtClean="0">
                <a:cs typeface="SutonnyMJ" pitchFamily="2" charset="0"/>
              </a:rPr>
              <a:t>transcreation</a:t>
            </a:r>
            <a:r>
              <a:rPr lang="en-US" dirty="0" smtClean="0">
                <a:cs typeface="SutonnyMJ" pitchFamily="2" charset="0"/>
              </a:rPr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76400"/>
          </a:xfrm>
          <a:solidFill>
            <a:srgbClr val="FFFF00"/>
          </a:solidFill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5400" b="1" dirty="0" err="1" smtClean="0"/>
              <a:t>বাড়ির</a:t>
            </a:r>
            <a:r>
              <a:rPr lang="en-US" sz="5400" b="1" dirty="0" smtClean="0"/>
              <a:t> </a:t>
            </a:r>
            <a:r>
              <a:rPr lang="en-US" sz="5400" b="1" dirty="0" err="1" smtClean="0"/>
              <a:t>কাজ</a:t>
            </a:r>
            <a:r>
              <a:rPr lang="en-US" sz="5400" b="1" dirty="0" smtClean="0"/>
              <a:t>: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  <a:solidFill>
            <a:schemeClr val="accent2"/>
          </a:solidFill>
          <a:ln w="76200">
            <a:solidFill>
              <a:schemeClr val="tx1"/>
            </a:solidFill>
          </a:ln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4400" b="1" dirty="0" err="1" smtClean="0"/>
              <a:t>নির্ধারিত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ইংরেজি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অনুচ্ছেদটি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বাংলায়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রূপান্তর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করে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আনবে</a:t>
            </a:r>
            <a:r>
              <a:rPr lang="en-US" sz="4400" b="1" dirty="0" smtClean="0"/>
              <a:t>।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 tmFilter="0,0; .5, 1; 1, 1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</TotalTime>
  <Words>1234</Words>
  <Application>Microsoft Office PowerPoint</Application>
  <PresentationFormat>On-screen Show (4:3)</PresentationFormat>
  <Paragraphs>578</Paragraphs>
  <Slides>37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Office Theme</vt:lpstr>
      <vt:lpstr>Slide 1</vt:lpstr>
      <vt:lpstr>c~e©cvV hvPvB e¨vKiwYK kã‡kÖwY</vt:lpstr>
      <vt:lpstr>শিখনফল: </vt:lpstr>
      <vt:lpstr>Abyev` Kx I Gi cÖ‡qvRb</vt:lpstr>
      <vt:lpstr>Slide 5</vt:lpstr>
      <vt:lpstr>Bs‡iwR †_‡K evsjvq Abyev‡`i bgybv</vt:lpstr>
      <vt:lpstr>Slide 7</vt:lpstr>
      <vt:lpstr>c~e©cvV hvPvB Abyev` Kx I Gi cÖ‡qvRb</vt:lpstr>
      <vt:lpstr>বাড়ির কাজ:</vt:lpstr>
      <vt:lpstr>ধন্যবাদ</vt:lpstr>
      <vt:lpstr>Slide 11</vt:lpstr>
      <vt:lpstr> পূর্বপাঠ যাচাই</vt:lpstr>
      <vt:lpstr>Slide 13</vt:lpstr>
      <vt:lpstr>শিখনফল</vt:lpstr>
      <vt:lpstr>Slide 15</vt:lpstr>
      <vt:lpstr>Slide 16</vt:lpstr>
      <vt:lpstr>Slide 17</vt:lpstr>
      <vt:lpstr>বাড়ির কাজ:</vt:lpstr>
      <vt:lpstr>ধন্যবাদ</vt:lpstr>
      <vt:lpstr>Slide 20</vt:lpstr>
      <vt:lpstr> পূর্বপাঠ যাচাই</vt:lpstr>
      <vt:lpstr>Slide 22</vt:lpstr>
      <vt:lpstr>শিখনফল</vt:lpstr>
      <vt:lpstr>Slide 24</vt:lpstr>
      <vt:lpstr>Slide 25</vt:lpstr>
      <vt:lpstr>Slide 26</vt:lpstr>
      <vt:lpstr>বাড়ির কাজ:</vt:lpstr>
      <vt:lpstr>ধন্যবাদ</vt:lpstr>
      <vt:lpstr>Slide 29</vt:lpstr>
      <vt:lpstr> পূর্বপাঠ যাচাই</vt:lpstr>
      <vt:lpstr>Slide 31</vt:lpstr>
      <vt:lpstr>শিখনফল</vt:lpstr>
      <vt:lpstr>Slide 33</vt:lpstr>
      <vt:lpstr>Slide 34</vt:lpstr>
      <vt:lpstr>Slide 35</vt:lpstr>
      <vt:lpstr>বাড়ির কাজ:</vt:lpstr>
      <vt:lpstr>Slide 37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Lotus computer</dc:creator>
  <cp:lastModifiedBy>Lotus computer</cp:lastModifiedBy>
  <cp:revision>54</cp:revision>
  <dcterms:created xsi:type="dcterms:W3CDTF">2016-06-04T16:43:54Z</dcterms:created>
  <dcterms:modified xsi:type="dcterms:W3CDTF">2016-12-23T14:44:55Z</dcterms:modified>
</cp:coreProperties>
</file>